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2.xml" ContentType="application/vnd.openxmlformats-officedocument.presentationml.tags+xml"/>
  <Override PartName="/ppt/notesSlides/notesSlide1.xml" ContentType="application/vnd.openxmlformats-officedocument.presentationml.notesSlide+xml"/>
  <Override PartName="/ppt/tags/tag43.xml" ContentType="application/vnd.openxmlformats-officedocument.presentationml.tags+xml"/>
  <Override PartName="/ppt/notesSlides/notesSlide2.xml" ContentType="application/vnd.openxmlformats-officedocument.presentationml.notesSlide+xml"/>
  <Override PartName="/ppt/tags/tag44.xml" ContentType="application/vnd.openxmlformats-officedocument.presentationml.tags+xml"/>
  <Override PartName="/ppt/notesSlides/notesSlide3.xml" ContentType="application/vnd.openxmlformats-officedocument.presentationml.notesSlide+xml"/>
  <Override PartName="/ppt/tags/tag45.xml" ContentType="application/vnd.openxmlformats-officedocument.presentationml.tags+xml"/>
  <Override PartName="/ppt/notesSlides/notesSlide4.xml" ContentType="application/vnd.openxmlformats-officedocument.presentationml.notesSlide+xml"/>
  <Override PartName="/ppt/tags/tag46.xml" ContentType="application/vnd.openxmlformats-officedocument.presentationml.tags+xml"/>
  <Override PartName="/ppt/notesSlides/notesSlide5.xml" ContentType="application/vnd.openxmlformats-officedocument.presentationml.notesSlide+xml"/>
  <Override PartName="/ppt/tags/tag47.xml" ContentType="application/vnd.openxmlformats-officedocument.presentationml.tags+xml"/>
  <Override PartName="/ppt/notesSlides/notesSlide6.xml" ContentType="application/vnd.openxmlformats-officedocument.presentationml.notesSlide+xml"/>
  <Override PartName="/ppt/tags/tag48.xml" ContentType="application/vnd.openxmlformats-officedocument.presentationml.tags+xml"/>
  <Override PartName="/ppt/notesSlides/notesSlide7.xml" ContentType="application/vnd.openxmlformats-officedocument.presentationml.notesSlide+xml"/>
  <Override PartName="/ppt/tags/tag49.xml" ContentType="application/vnd.openxmlformats-officedocument.presentationml.tags+xml"/>
  <Override PartName="/ppt/notesSlides/notesSlide8.xml" ContentType="application/vnd.openxmlformats-officedocument.presentationml.notesSlide+xml"/>
  <Override PartName="/ppt/tags/tag50.xml" ContentType="application/vnd.openxmlformats-officedocument.presentationml.tags+xml"/>
  <Override PartName="/ppt/notesSlides/notesSlide9.xml" ContentType="application/vnd.openxmlformats-officedocument.presentationml.notesSlide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notesSlides/notesSlide11.xml" ContentType="application/vnd.openxmlformats-officedocument.presentationml.notesSlide+xml"/>
  <Override PartName="/ppt/tags/tag53.xml" ContentType="application/vnd.openxmlformats-officedocument.presentationml.tags+xml"/>
  <Override PartName="/ppt/notesSlides/notesSlide12.xml" ContentType="application/vnd.openxmlformats-officedocument.presentationml.notesSlide+xml"/>
  <Override PartName="/ppt/tags/tag54.xml" ContentType="application/vnd.openxmlformats-officedocument.presentationml.tags+xml"/>
  <Override PartName="/ppt/notesSlides/notesSlide13.xml" ContentType="application/vnd.openxmlformats-officedocument.presentationml.notesSlide+xml"/>
  <Override PartName="/ppt/tags/tag55.xml" ContentType="application/vnd.openxmlformats-officedocument.presentationml.tags+xml"/>
  <Override PartName="/ppt/notesSlides/notesSlide14.xml" ContentType="application/vnd.openxmlformats-officedocument.presentationml.notesSlide+xml"/>
  <Override PartName="/ppt/tags/tag56.xml" ContentType="application/vnd.openxmlformats-officedocument.presentationml.tags+xml"/>
  <Override PartName="/ppt/notesSlides/notesSlide15.xml" ContentType="application/vnd.openxmlformats-officedocument.presentationml.notesSlide+xml"/>
  <Override PartName="/ppt/tags/tag57.xml" ContentType="application/vnd.openxmlformats-officedocument.presentationml.tags+xml"/>
  <Override PartName="/ppt/notesSlides/notesSlide16.xml" ContentType="application/vnd.openxmlformats-officedocument.presentationml.notesSlide+xml"/>
  <Override PartName="/ppt/tags/tag58.xml" ContentType="application/vnd.openxmlformats-officedocument.presentationml.tags+xml"/>
  <Override PartName="/ppt/notesSlides/notesSlide17.xml" ContentType="application/vnd.openxmlformats-officedocument.presentationml.notesSlide+xml"/>
  <Override PartName="/ppt/tags/tag59.xml" ContentType="application/vnd.openxmlformats-officedocument.presentationml.tags+xml"/>
  <Override PartName="/ppt/notesSlides/notesSlide18.xml" ContentType="application/vnd.openxmlformats-officedocument.presentationml.notesSlide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ppt/tags/tag61.xml" ContentType="application/vnd.openxmlformats-officedocument.presentationml.tags+xml"/>
  <Override PartName="/ppt/notesSlides/notesSlide20.xml" ContentType="application/vnd.openxmlformats-officedocument.presentationml.notesSlide+xml"/>
  <Override PartName="/ppt/tags/tag62.xml" ContentType="application/vnd.openxmlformats-officedocument.presentationml.tags+xml"/>
  <Override PartName="/ppt/notesSlides/notesSlide21.xml" ContentType="application/vnd.openxmlformats-officedocument.presentationml.notesSlide+xml"/>
  <Override PartName="/ppt/tags/tag63.xml" ContentType="application/vnd.openxmlformats-officedocument.presentationml.tags+xml"/>
  <Override PartName="/ppt/notesSlides/notesSlide22.xml" ContentType="application/vnd.openxmlformats-officedocument.presentationml.notesSlide+xml"/>
  <Override PartName="/ppt/tags/tag64.xml" ContentType="application/vnd.openxmlformats-officedocument.presentationml.tags+xml"/>
  <Override PartName="/ppt/notesSlides/notesSlide23.xml" ContentType="application/vnd.openxmlformats-officedocument.presentationml.notesSlide+xml"/>
  <Override PartName="/ppt/tags/tag65.xml" ContentType="application/vnd.openxmlformats-officedocument.presentationml.tags+xml"/>
  <Override PartName="/ppt/notesSlides/notesSlide24.xml" ContentType="application/vnd.openxmlformats-officedocument.presentationml.notesSlide+xml"/>
  <Override PartName="/ppt/tags/tag66.xml" ContentType="application/vnd.openxmlformats-officedocument.presentationml.tags+xml"/>
  <Override PartName="/ppt/notesSlides/notesSlide25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6.xml" ContentType="application/vnd.openxmlformats-officedocument.presentationml.notesSlide+xml"/>
  <Override PartName="/ppt/tags/tag69.xml" ContentType="application/vnd.openxmlformats-officedocument.presentationml.tags+xml"/>
  <Override PartName="/ppt/notesSlides/notesSlide27.xml" ContentType="application/vnd.openxmlformats-officedocument.presentationml.notesSlide+xml"/>
  <Override PartName="/ppt/tags/tag70.xml" ContentType="application/vnd.openxmlformats-officedocument.presentationml.tags+xml"/>
  <Override PartName="/ppt/notesSlides/notesSlide28.xml" ContentType="application/vnd.openxmlformats-officedocument.presentationml.notesSlide+xml"/>
  <Override PartName="/ppt/tags/tag71.xml" ContentType="application/vnd.openxmlformats-officedocument.presentationml.tags+xml"/>
  <Override PartName="/ppt/notesSlides/notesSlide29.xml" ContentType="application/vnd.openxmlformats-officedocument.presentationml.notesSlide+xml"/>
  <Override PartName="/ppt/tags/tag72.xml" ContentType="application/vnd.openxmlformats-officedocument.presentationml.tags+xml"/>
  <Override PartName="/ppt/notesSlides/notesSlide30.xml" ContentType="application/vnd.openxmlformats-officedocument.presentationml.notesSlide+xml"/>
  <Override PartName="/ppt/tags/tag73.xml" ContentType="application/vnd.openxmlformats-officedocument.presentationml.tags+xml"/>
  <Override PartName="/ppt/notesSlides/notesSlide31.xml" ContentType="application/vnd.openxmlformats-officedocument.presentationml.notesSlide+xml"/>
  <Override PartName="/ppt/tags/tag74.xml" ContentType="application/vnd.openxmlformats-officedocument.presentationml.tags+xml"/>
  <Override PartName="/ppt/notesSlides/notesSlide32.xml" ContentType="application/vnd.openxmlformats-officedocument.presentationml.notesSlide+xml"/>
  <Override PartName="/ppt/tags/tag75.xml" ContentType="application/vnd.openxmlformats-officedocument.presentationml.tags+xml"/>
  <Override PartName="/ppt/notesSlides/notesSlide33.xml" ContentType="application/vnd.openxmlformats-officedocument.presentationml.notesSlide+xml"/>
  <Override PartName="/ppt/tags/tag76.xml" ContentType="application/vnd.openxmlformats-officedocument.presentationml.tags+xml"/>
  <Override PartName="/ppt/notesSlides/notesSlide3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8" r:id="rId1"/>
  </p:sldMasterIdLst>
  <p:notesMasterIdLst>
    <p:notesMasterId r:id="rId37"/>
  </p:notesMasterIdLst>
  <p:handoutMasterIdLst>
    <p:handoutMasterId r:id="rId38"/>
  </p:handoutMasterIdLst>
  <p:sldIdLst>
    <p:sldId id="1448941769" r:id="rId2"/>
    <p:sldId id="1448941778" r:id="rId3"/>
    <p:sldId id="1448941783" r:id="rId4"/>
    <p:sldId id="256" r:id="rId5"/>
    <p:sldId id="1448941772" r:id="rId6"/>
    <p:sldId id="1448941773" r:id="rId7"/>
    <p:sldId id="1448941774" r:id="rId8"/>
    <p:sldId id="3772" r:id="rId9"/>
    <p:sldId id="1448941776" r:id="rId10"/>
    <p:sldId id="1448941782" r:id="rId11"/>
    <p:sldId id="1448941780" r:id="rId12"/>
    <p:sldId id="1448941777" r:id="rId13"/>
    <p:sldId id="1448941743" r:id="rId14"/>
    <p:sldId id="1448941779" r:id="rId15"/>
    <p:sldId id="1448941747" r:id="rId16"/>
    <p:sldId id="1448941748" r:id="rId17"/>
    <p:sldId id="1448941749" r:id="rId18"/>
    <p:sldId id="1448941750" r:id="rId19"/>
    <p:sldId id="1448941740" r:id="rId20"/>
    <p:sldId id="1448941752" r:id="rId21"/>
    <p:sldId id="1448941753" r:id="rId22"/>
    <p:sldId id="1448941771" r:id="rId23"/>
    <p:sldId id="1448941754" r:id="rId24"/>
    <p:sldId id="1448941763" r:id="rId25"/>
    <p:sldId id="1448941755" r:id="rId26"/>
    <p:sldId id="1448941756" r:id="rId27"/>
    <p:sldId id="1448941757" r:id="rId28"/>
    <p:sldId id="1448941758" r:id="rId29"/>
    <p:sldId id="1448941765" r:id="rId30"/>
    <p:sldId id="1448941762" r:id="rId31"/>
    <p:sldId id="1448941767" r:id="rId32"/>
    <p:sldId id="1448941768" r:id="rId33"/>
    <p:sldId id="1448941766" r:id="rId34"/>
    <p:sldId id="1448941761" r:id="rId35"/>
    <p:sldId id="1448941770" r:id="rId36"/>
  </p:sldIdLst>
  <p:sldSz cx="12192000" cy="6858000"/>
  <p:notesSz cx="7102475" cy="9388475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E5E981-874D-0295-A13D-EDBB7F5FD3D8}" name="Yetunde Dada" initials="YD" userId="S::yetunde_dada@mckinsey.com::6a64f723-bb9b-4ad0-8af1-44f74bcd585f" providerId="AD"/>
  <p188:author id="{9B4A3DB8-AAF9-2B94-08C7-D2B9CE16DF03}" name="Jo Stichbury" initials="JS" userId="7NxmDAfO+ck8bhp1FiyFSOIVR2sFy8Oi8r1mYnzvSks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ey Rich" initials="HR" lastIdx="1" clrIdx="0">
    <p:extLst>
      <p:ext uri="{19B8F6BF-5375-455C-9EA6-DF929625EA0E}">
        <p15:presenceInfo xmlns:p15="http://schemas.microsoft.com/office/powerpoint/2012/main" userId="S-1-5-21-1801674531-1788223648-725345543-118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BC"/>
    <a:srgbClr val="BFBFBF"/>
    <a:srgbClr val="FFC501"/>
    <a:srgbClr val="0D5877"/>
    <a:srgbClr val="FFFFFF"/>
    <a:srgbClr val="0D3F2E"/>
    <a:srgbClr val="021422"/>
    <a:srgbClr val="141B21"/>
    <a:srgbClr val="2A3A46"/>
    <a:srgbClr val="658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4" autoAdjust="0"/>
    <p:restoredTop sz="58966" autoAdjust="0"/>
  </p:normalViewPr>
  <p:slideViewPr>
    <p:cSldViewPr snapToGrid="0" snapToObjects="1">
      <p:cViewPr varScale="1">
        <p:scale>
          <a:sx n="91" d="100"/>
          <a:sy n="91" d="100"/>
        </p:scale>
        <p:origin x="3248" y="192"/>
      </p:cViewPr>
      <p:guideLst>
        <p:guide orient="horz" pos="2160"/>
        <p:guide pos="5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4" d="100"/>
        <a:sy n="204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6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4BC41E-EAC0-4D88-BA59-21A53C68F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5C4BB-B13C-4942-8E14-023ED14A3D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D5B6C-20AF-4F0F-889A-7AADC7535123}" type="datetime3">
              <a:rPr lang="en-US" smtClean="0"/>
              <a:t>22 February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21145-1027-4A39-B15A-DD84A26C20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7719-50F5-4089-8123-86F5AF9C8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0F73-99D1-48E7-A408-B5EB5C839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965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9147" y="202019"/>
            <a:ext cx="6464182" cy="3636558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6642265" y="8994795"/>
            <a:ext cx="141064" cy="138499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CF5EBCF4-26FC-4F76-8DA1-52FDDC328D4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0CB7C52D-12F1-4B27-95B4-DB01358D5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gray">
          <a:xfrm>
            <a:off x="319147" y="3943867"/>
            <a:ext cx="6464182" cy="107721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0666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100000"/>
      </a:lnSpc>
      <a:spcBef>
        <a:spcPts val="0"/>
      </a:spcBef>
      <a:spcAft>
        <a:spcPts val="0"/>
      </a:spcAft>
      <a:defRPr lang="en-US" sz="14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171450" indent="-171450" algn="l" defTabSz="914400" rtl="0" eaLnBrk="1" latinLnBrk="0" hangingPunct="1">
      <a:lnSpc>
        <a:spcPct val="100000"/>
      </a:lnSpc>
      <a:spcBef>
        <a:spcPts val="0"/>
      </a:spcBef>
      <a:spcAft>
        <a:spcPts val="0"/>
      </a:spcAft>
      <a:buFont typeface="Wingdings" panose="05000000000000000000" pitchFamily="2" charset="2"/>
      <a:buChar char=""/>
      <a:defRPr lang="en-US" sz="1400" kern="1200">
        <a:solidFill>
          <a:schemeClr val="tx1"/>
        </a:solidFill>
        <a:latin typeface="+mn-lt"/>
        <a:ea typeface="+mn-ea"/>
        <a:cs typeface="+mn-cs"/>
      </a:defRPr>
    </a:lvl2pPr>
    <a:lvl3pPr marL="400050" indent="-171450" algn="l" defTabSz="914400" rtl="0" eaLnBrk="1" latinLnBrk="0" hangingPunct="1">
      <a:lnSpc>
        <a:spcPct val="100000"/>
      </a:lnSpc>
      <a:spcBef>
        <a:spcPts val="0"/>
      </a:spcBef>
      <a:spcAft>
        <a:spcPts val="0"/>
      </a:spcAft>
      <a:buFont typeface="Arial" panose="020B0604020202020204" pitchFamily="34" charset="0"/>
      <a:buChar char="―"/>
      <a:defRPr lang="en-US" sz="1400" kern="1200">
        <a:solidFill>
          <a:schemeClr val="tx1"/>
        </a:solidFill>
        <a:latin typeface="+mn-lt"/>
        <a:ea typeface="+mn-ea"/>
        <a:cs typeface="+mn-cs"/>
      </a:defRPr>
    </a:lvl3pPr>
    <a:lvl4pPr marL="579437" indent="-171450" algn="l" defTabSz="914400" rtl="0" eaLnBrk="1" latinLnBrk="0" hangingPunct="1">
      <a:lnSpc>
        <a:spcPct val="100000"/>
      </a:lnSpc>
      <a:spcBef>
        <a:spcPts val="0"/>
      </a:spcBef>
      <a:spcAft>
        <a:spcPts val="0"/>
      </a:spcAft>
      <a:buFont typeface="Arial" panose="020B0604020202020204" pitchFamily="34" charset="0"/>
      <a:buChar char="»"/>
      <a:defRPr lang="en-US" sz="1400" kern="1200">
        <a:solidFill>
          <a:schemeClr val="tx1"/>
        </a:solidFill>
        <a:latin typeface="+mn-lt"/>
        <a:ea typeface="+mn-ea"/>
        <a:cs typeface="+mn-cs"/>
      </a:defRPr>
    </a:lvl4pPr>
    <a:lvl5pPr marL="750887" indent="-171450" algn="l" defTabSz="914400" rtl="0" eaLnBrk="1" latinLnBrk="0" hangingPunct="1">
      <a:lnSpc>
        <a:spcPct val="100000"/>
      </a:lnSpc>
      <a:spcBef>
        <a:spcPts val="0"/>
      </a:spcBef>
      <a:spcAft>
        <a:spcPts val="0"/>
      </a:spcAft>
      <a:buFont typeface="Arial" panose="020B0604020202020204" pitchFamily="34" charset="0"/>
      <a:buChar char="›"/>
      <a:defRPr lang="en-US"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Welcome</a:t>
            </a:r>
          </a:p>
          <a:p>
            <a:endParaRPr lang="en-US"/>
          </a:p>
          <a:p>
            <a:r>
              <a:rPr lang="en-US"/>
              <a:t>I'm Antony, maintainer of kedro. Tthanks for joining</a:t>
            </a:r>
          </a:p>
          <a:p>
            <a:endParaRPr lang="en-US"/>
          </a:p>
          <a:p>
            <a:r>
              <a:rPr lang="en-US"/>
              <a:t>This is event suitable for east of here. Have another event later on at 5pm suitable for America. Go and get 8 hours of sleep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Feel free to ask quick questions on chat but for bigger things go to Slido (anonymous, no need to sign up) - even if no question yourself, vote for others. Assisted by Sajid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54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Many diverse industries – general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636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Project template: All projects look the same - standardization, know where stuff is</a:t>
            </a:r>
          </a:p>
          <a:p>
            <a:endParaRPr lang="en-US"/>
          </a:p>
          <a:p>
            <a:r>
              <a:rPr lang="en-US"/>
              <a:t>Data Catalog: separation of concerns – config from code. Run environments</a:t>
            </a:r>
          </a:p>
          <a:p>
            <a:endParaRPr lang="en-US"/>
          </a:p>
          <a:p>
            <a:r>
              <a:rPr lang="en-US"/>
              <a:t>Data-centic: DAG. topology of pipeline is dictated by data flow. Not task-centric where data are artifacts</a:t>
            </a:r>
          </a:p>
          <a:p>
            <a:endParaRPr lang="en-US"/>
          </a:p>
          <a:p>
            <a:r>
              <a:rPr lang="en-US"/>
              <a:t>Extensibility: Integration hub. Custom datasets. dvc, dolt, mlflow, neptune</a:t>
            </a:r>
          </a:p>
          <a:p>
            <a:endParaRPr lang="en-US"/>
          </a:p>
          <a:p>
            <a:r>
              <a:rPr lang="en-US"/>
              <a:t>We focus on pipeline development, not how it runs in production (like scheduling). Not an orchestrator - agnostic to deployment method. Docker, Kubernetes, Airflow, Prefect – deployment guides or plugins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8984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Get swag, if you stay around for a while you can get enough clothes to dress your whole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516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is DAG</a:t>
            </a:r>
          </a:p>
          <a:p>
            <a:endParaRPr lang="en-US" dirty="0"/>
          </a:p>
          <a:p>
            <a:r>
              <a:rPr lang="en-US" dirty="0"/>
              <a:t>Going to go through quickly what's going on, then in more detail at the components</a:t>
            </a:r>
          </a:p>
          <a:p>
            <a:endParaRPr lang="en-US" dirty="0"/>
          </a:p>
          <a:p>
            <a:r>
              <a:rPr lang="en-US" dirty="0"/>
              <a:t>Then in second part will actually write the code for it</a:t>
            </a:r>
          </a:p>
          <a:p>
            <a:endParaRPr lang="en-US" dirty="0"/>
          </a:p>
          <a:p>
            <a:r>
              <a:rPr lang="en-US" dirty="0"/>
              <a:t>Kedro viz use to visualize – great for exploring pipeline, presenting it to non-technical people. More than just pipeline viz but also experiment tracking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148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98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907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Pure function just has inputs, transforms them into outputs</a:t>
            </a:r>
          </a:p>
          <a:p>
            <a:endParaRPr lang="en-US" dirty="0"/>
          </a:p>
          <a:p>
            <a:r>
              <a:rPr lang="en-US" dirty="0"/>
              <a:t>Deterministic, repeatable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6631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243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have gone from raw data to stuff ready for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12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Nodes don't do IO - standardise through catalog</a:t>
            </a:r>
          </a:p>
          <a:p>
            <a:endParaRPr lang="en-US"/>
          </a:p>
          <a:p>
            <a:r>
              <a:rPr lang="en-US"/>
              <a:t>Under the hood will call pd.read_csv and can pass in args in yaml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7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Asdf asdf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419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243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need to worry about boto or how to access Google cloud</a:t>
            </a:r>
          </a:p>
          <a:p>
            <a:endParaRPr lang="en-US"/>
          </a:p>
          <a:p>
            <a:r>
              <a:rPr lang="en-US"/>
              <a:t>Can write your own custom dataset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Gives consistent interface for many different formats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712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yaml</a:t>
            </a:r>
          </a:p>
          <a:p>
            <a:endParaRPr lang="en-US"/>
          </a:p>
          <a:p>
            <a:r>
              <a:rPr lang="en-US"/>
              <a:t>Can simplify by splitting into multiple files</a:t>
            </a:r>
          </a:p>
          <a:p>
            <a:endParaRPr lang="en-US"/>
          </a:p>
          <a:p>
            <a:r>
              <a:rPr lang="en-US"/>
              <a:t>Templating to inject environment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699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123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Pipeline is defined from nodes that make it up</a:t>
            </a:r>
          </a:p>
          <a:p>
            <a:endParaRPr lang="en-US"/>
          </a:p>
          <a:p>
            <a:r>
              <a:rPr lang="en-US"/>
              <a:t>Datasets that tie pipeline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9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Inputs and outputs refer to names of datasets in data catalog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8979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have multiple inputs/outputs (or no inputs or no outputs)</a:t>
            </a:r>
          </a:p>
          <a:p>
            <a:endParaRPr lang="en-US"/>
          </a:p>
          <a:p>
            <a:r>
              <a:rPr lang="en-US"/>
              <a:t>So create_model_input_table function signature has 3 arguments, one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847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kedro viz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8672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kedro viz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6843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Different from orchestrators and other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467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2 hours total</a:t>
            </a:r>
          </a:p>
          <a:p>
            <a:endParaRPr lang="en-US" sz="1200"/>
          </a:p>
          <a:p>
            <a:r>
              <a:rPr lang="en-US" sz="1200"/>
              <a:t>Will get increasingly technical - if just want to know what kedro is, stay for first bit</a:t>
            </a:r>
          </a:p>
          <a:p>
            <a:endParaRPr lang="en-US" sz="1200"/>
          </a:p>
          <a:p>
            <a:r>
              <a:rPr lang="en-US" sz="1200"/>
              <a:t>Q&amp;A at end</a:t>
            </a:r>
          </a:p>
          <a:p>
            <a:endParaRPr lang="en-US" sz="1200"/>
          </a:p>
          <a:p>
            <a:r>
              <a:rPr lang="en-US" sz="1200"/>
              <a:t>---</a:t>
            </a:r>
          </a:p>
          <a:p>
            <a:endParaRPr lang="en-US" sz="1200"/>
          </a:p>
          <a:p>
            <a:r>
              <a:rPr lang="en-US" sz="1200"/>
              <a:t>Github and discord - main two support channels</a:t>
            </a:r>
          </a:p>
          <a:p>
            <a:endParaRPr lang="en-US" sz="1200"/>
          </a:p>
          <a:p>
            <a:r>
              <a:rPr lang="en-US" sz="1200"/>
              <a:t>Project now owned by Linux Foundation, I still work at QB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25680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4 persisted, written to disk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830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two are just kept in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283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Structure of DAG worked out using DATASET 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42553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440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Reminder to use Slido for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2521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Recruitment plug</a:t>
            </a:r>
          </a:p>
          <a:p>
            <a:endParaRPr lang="en-US"/>
          </a:p>
          <a:p>
            <a:r>
              <a:rPr lang="en-US"/>
              <a:t>Be like me</a:t>
            </a:r>
          </a:p>
          <a:p>
            <a:endParaRPr lang="en-US"/>
          </a:p>
          <a:p>
            <a:r>
              <a:rPr lang="en-US"/>
              <a:t>Scan QR code or go to social media on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0863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 first question I want to ask 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Let's say you're doing data science to get some insights - might do the job but chances are no one's going to use your code again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shed does the job as shelter for a night but not robust solution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Probably doesn’t meet building regulations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To make important business decisions or for compliance, need to be stricter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Want a number you can stand behind. Reliable pipeline in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083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lot of data science is done in Jupyter notebooks. Can do fancy things in them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This is ok for quick one-off analysis but more not for more sophisticated work</a:t>
            </a:r>
          </a:p>
          <a:p>
            <a:endParaRPr lang="en-US"/>
          </a:p>
          <a:p>
            <a:r>
              <a:rPr lang="en-US"/>
              <a:t>Not a talk against Jupyter notebooks. They are very valuable and have their place. </a:t>
            </a:r>
          </a:p>
          <a:p>
            <a:endParaRPr lang="en-US"/>
          </a:p>
          <a:p>
            <a:r>
              <a:rPr lang="en-US"/>
              <a:t>But something in addition to them which enables BOTH rapid prototyping and development of robust software</a:t>
            </a:r>
          </a:p>
          <a:p>
            <a:endParaRPr lang="en-US"/>
          </a:p>
          <a:p>
            <a:r>
              <a:rPr lang="en-US"/>
              <a:t>This is where kedro comes in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6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kedro, move from building a shack in a field to beautiful skyscrapers</a:t>
            </a:r>
          </a:p>
          <a:p>
            <a:endParaRPr lang="en-US"/>
          </a:p>
          <a:p>
            <a:r>
              <a:rPr lang="en-US"/>
              <a:t>Instead of just one-off insight, build a proper product</a:t>
            </a:r>
          </a:p>
          <a:p>
            <a:endParaRPr lang="en-US"/>
          </a:p>
          <a:p>
            <a:r>
              <a:rPr lang="en-US"/>
              <a:t>Larger scale analysis. Big team needs more structure, version control, ways of working together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Kedro is framework to help with this: reproducible, robust analysis ready for production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497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182E8EE2-423F-4939-BB3F-781076DE6A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854BF29B-EECC-4166-B05D-170822110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Jupyter notebook easy, writing production code is hard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Specifically these are some of the problems kedro tries to solve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Lots of tools, don't necessarily have background in software engineering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Standardisation very important - enables getting to grips quickly with project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Kedro is opinionated, aims to set the standards for you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Wants to make rapid development easy but also robust to be deployed in production</a:t>
            </a:r>
          </a:p>
        </p:txBody>
      </p:sp>
    </p:spTree>
    <p:extLst>
      <p:ext uri="{BB962C8B-B14F-4D97-AF65-F5344CB8AC3E}">
        <p14:creationId xmlns:p14="http://schemas.microsoft.com/office/powerpoint/2010/main" val="515932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Started at QB, used on many client projects. Open sourced June 2019</a:t>
            </a:r>
          </a:p>
          <a:p>
            <a:endParaRPr lang="en-US"/>
          </a:p>
          <a:p>
            <a:r>
              <a:rPr lang="en-US"/>
              <a:t>Heroku for web apps: 12 factors for apps that are easy to scale</a:t>
            </a:r>
          </a:p>
          <a:p>
            <a:endParaRPr lang="en-US"/>
          </a:p>
          <a:p>
            <a:r>
              <a:rPr lang="en-US"/>
              <a:t>Scar tissue – built by people doing data science projects for many years, real life experience with many clients with variety of tech capabilities</a:t>
            </a:r>
          </a:p>
          <a:p>
            <a:endParaRPr lang="en-US"/>
          </a:p>
          <a:p>
            <a:r>
              <a:rPr lang="en-US"/>
              <a:t>Framework - gives you structure, fill in blanks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0342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4.emf"/><Relationship Id="rId2" Type="http://schemas.openxmlformats.org/officeDocument/2006/relationships/tags" Target="../tags/tag2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5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tags" Target="../tags/tag27.xml"/><Relationship Id="rId7" Type="http://schemas.openxmlformats.org/officeDocument/2006/relationships/oleObject" Target="../embeddings/oleObject3.bin"/><Relationship Id="rId2" Type="http://schemas.openxmlformats.org/officeDocument/2006/relationships/tags" Target="../tags/tag26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3.png"/><Relationship Id="rId2" Type="http://schemas.openxmlformats.org/officeDocument/2006/relationships/tags" Target="../tags/tag30.xml"/><Relationship Id="rId1" Type="http://schemas.openxmlformats.org/officeDocument/2006/relationships/vmlDrawing" Target="../drawings/vmlDrawing4.vml"/><Relationship Id="rId6" Type="http://schemas.openxmlformats.org/officeDocument/2006/relationships/tags" Target="../tags/tag34.xml"/><Relationship Id="rId11" Type="http://schemas.openxmlformats.org/officeDocument/2006/relationships/image" Target="../media/image2.png"/><Relationship Id="rId5" Type="http://schemas.openxmlformats.org/officeDocument/2006/relationships/tags" Target="../tags/tag33.xml"/><Relationship Id="rId10" Type="http://schemas.openxmlformats.org/officeDocument/2006/relationships/image" Target="../media/image5.emf"/><Relationship Id="rId4" Type="http://schemas.openxmlformats.org/officeDocument/2006/relationships/tags" Target="../tags/tag32.xml"/><Relationship Id="rId9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3.png"/><Relationship Id="rId2" Type="http://schemas.openxmlformats.org/officeDocument/2006/relationships/tags" Target="../tags/tag36.xml"/><Relationship Id="rId1" Type="http://schemas.openxmlformats.org/officeDocument/2006/relationships/vmlDrawing" Target="../drawings/vmlDrawing5.vml"/><Relationship Id="rId6" Type="http://schemas.openxmlformats.org/officeDocument/2006/relationships/tags" Target="../tags/tag40.xml"/><Relationship Id="rId11" Type="http://schemas.openxmlformats.org/officeDocument/2006/relationships/image" Target="../media/image2.png"/><Relationship Id="rId5" Type="http://schemas.openxmlformats.org/officeDocument/2006/relationships/tags" Target="../tags/tag39.xml"/><Relationship Id="rId10" Type="http://schemas.openxmlformats.org/officeDocument/2006/relationships/image" Target="../media/image4.emf"/><Relationship Id="rId4" Type="http://schemas.openxmlformats.org/officeDocument/2006/relationships/tags" Target="../tags/tag38.xml"/><Relationship Id="rId9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52424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think-cell Slide" r:id="rId6" imgW="413" imgH="416" progId="TCLayout.ActiveDocument.1">
                  <p:embed/>
                </p:oleObj>
              </mc:Choice>
              <mc:Fallback>
                <p:oleObj name="think-cell Slide" r:id="rId6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4" name="5. Source" hidden="1">
            <a:extLst>
              <a:ext uri="{FF2B5EF4-FFF2-40B4-BE49-F238E27FC236}">
                <a16:creationId xmlns:a16="http://schemas.microsoft.com/office/drawing/2014/main" id="{334BC1D5-F46B-4219-A29C-4F2A3CBEB5CA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Gray"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68240-1B40-964D-AFEC-8D5FA4B12FE2}"/>
              </a:ext>
            </a:extLst>
          </p:cNvPr>
          <p:cNvSpPr txBox="1"/>
          <p:nvPr userDrawn="1"/>
        </p:nvSpPr>
        <p:spPr>
          <a:xfrm>
            <a:off x="9693876" y="6604686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61171-429F-5F4D-8E1F-160ED84AAA7F}"/>
              </a:ext>
            </a:extLst>
          </p:cNvPr>
          <p:cNvSpPr txBox="1"/>
          <p:nvPr userDrawn="1"/>
        </p:nvSpPr>
        <p:spPr>
          <a:xfrm>
            <a:off x="10378440" y="6486525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3D857-F738-2447-BFF3-A1FFFD2A10DD}"/>
              </a:ext>
            </a:extLst>
          </p:cNvPr>
          <p:cNvSpPr txBox="1"/>
          <p:nvPr userDrawn="1"/>
        </p:nvSpPr>
        <p:spPr>
          <a:xfrm>
            <a:off x="9016678" y="6690167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5D40B-41EA-DE4F-8EF9-8148004D0EBA}"/>
              </a:ext>
            </a:extLst>
          </p:cNvPr>
          <p:cNvSpPr txBox="1"/>
          <p:nvPr userDrawn="1"/>
        </p:nvSpPr>
        <p:spPr>
          <a:xfrm>
            <a:off x="8599990" y="6632294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3939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0456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think-cell Slide" r:id="rId7" imgW="413" imgH="416" progId="TCLayout.ActiveDocument.1">
                  <p:embed/>
                </p:oleObj>
              </mc:Choice>
              <mc:Fallback>
                <p:oleObj name="think-cell Slide" r:id="rId7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95EE31F-4647-48C1-8F33-15A7FC3D359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 bwMode="gray">
          <a:xfrm>
            <a:off x="554736" y="172212"/>
            <a:ext cx="11082528" cy="803297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>
              <a:lnSpc>
                <a:spcPct val="90000"/>
              </a:lnSpc>
              <a:defRPr sz="2900" b="0">
                <a:solidFill>
                  <a:srgbClr val="00BCFF"/>
                </a:solidFill>
                <a:latin typeface="DIN Alternate" panose="020B0500000000000000" pitchFamily="34" charset="77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536B30AB-5381-4984-89AB-FC7FFFC393FA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gray"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</p:spTree>
    <p:extLst>
      <p:ext uri="{BB962C8B-B14F-4D97-AF65-F5344CB8AC3E}">
        <p14:creationId xmlns:p14="http://schemas.microsoft.com/office/powerpoint/2010/main" val="2488449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rast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1250842-B6AC-4CCF-BD2F-86A88361509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81456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think-cell Slide" r:id="rId9" imgW="395" imgH="396" progId="TCLayout.ActiveDocument.1">
                  <p:embed/>
                </p:oleObj>
              </mc:Choice>
              <mc:Fallback>
                <p:oleObj name="think-cell Slide" r:id="rId9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1250842-B6AC-4CCF-BD2F-86A8836150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00F69CF-31C5-4E37-A059-D9E216167C0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9" name="Documenttype">
            <a:extLst>
              <a:ext uri="{FF2B5EF4-FFF2-40B4-BE49-F238E27FC236}">
                <a16:creationId xmlns:a16="http://schemas.microsoft.com/office/drawing/2014/main" id="{15C2FA97-7811-436F-B2B4-261BD0629D31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 bwMode="blackGray">
          <a:xfrm>
            <a:off x="554736" y="5376431"/>
            <a:ext cx="5369933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buNone/>
              <a:defRPr sz="1400">
                <a:solidFill>
                  <a:schemeClr val="tx1"/>
                </a:solidFill>
              </a:defRPr>
            </a:lvl1pPr>
            <a:lvl2pPr marL="115888" indent="0">
              <a:buNone/>
              <a:defRPr>
                <a:solidFill>
                  <a:schemeClr val="bg1"/>
                </a:solidFill>
              </a:defRPr>
            </a:lvl2pPr>
            <a:lvl3pPr marL="466344" indent="0">
              <a:buNone/>
              <a:defRPr>
                <a:solidFill>
                  <a:schemeClr val="bg1"/>
                </a:solidFill>
              </a:defRPr>
            </a:lvl3pPr>
            <a:lvl4pPr marL="813816" indent="0">
              <a:buNone/>
              <a:defRPr>
                <a:solidFill>
                  <a:schemeClr val="bg1"/>
                </a:solidFill>
              </a:defRPr>
            </a:lvl4pPr>
            <a:lvl5pPr marL="116128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Edit date or title/role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E1DAD526-9E0B-4B8E-A5A6-3C9A07405AAA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 bwMode="blackGray">
          <a:xfrm>
            <a:off x="554736" y="5112000"/>
            <a:ext cx="5369933" cy="21544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2" name="2. Slide Title">
            <a:extLst>
              <a:ext uri="{FF2B5EF4-FFF2-40B4-BE49-F238E27FC236}">
                <a16:creationId xmlns:a16="http://schemas.microsoft.com/office/drawing/2014/main" id="{628EBA27-BFBC-4628-AB6D-14055777BF4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 bwMode="blackGray">
          <a:xfrm>
            <a:off x="554736" y="1709928"/>
            <a:ext cx="5369933" cy="609398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90000"/>
              </a:lnSpc>
              <a:defRPr sz="4400" b="0"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7" name="SlideLogoText">
            <a:extLst>
              <a:ext uri="{FF2B5EF4-FFF2-40B4-BE49-F238E27FC236}">
                <a16:creationId xmlns:a16="http://schemas.microsoft.com/office/drawing/2014/main" id="{CFB78DFB-1B9A-BD45-A80E-7EF0E49DEE69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Gray">
          <a:xfrm>
            <a:off x="11062345" y="6325350"/>
            <a:ext cx="5370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Kedro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Titillium Web" pitchFamily="2" charset="77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0FFC6-FB9A-0B45-9F1C-01BE6E0EB7A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798336" y="6322093"/>
            <a:ext cx="228956" cy="2289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C5B56-5C06-4A4B-91E6-3A620E92129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731542" y="6301783"/>
            <a:ext cx="877858" cy="2938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7D54BE-3C2E-824D-976F-69D6C44A5EE9}"/>
              </a:ext>
            </a:extLst>
          </p:cNvPr>
          <p:cNvSpPr txBox="1"/>
          <p:nvPr userDrawn="1"/>
        </p:nvSpPr>
        <p:spPr>
          <a:xfrm>
            <a:off x="8238630" y="6575615"/>
            <a:ext cx="3247799" cy="34600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Titillium Web" pitchFamily="2" charset="77"/>
              </a:rPr>
              <a:t>Questions? Go to slido.com and enter code #759821</a:t>
            </a:r>
          </a:p>
        </p:txBody>
      </p:sp>
    </p:spTree>
    <p:extLst>
      <p:ext uri="{BB962C8B-B14F-4D97-AF65-F5344CB8AC3E}">
        <p14:creationId xmlns:p14="http://schemas.microsoft.com/office/powerpoint/2010/main" val="28218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1/3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AD2A36-39D2-411F-97A0-A924098965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56315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AD2A36-39D2-411F-97A0-A92409896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1E6E6EA-0E6F-4B4E-8534-33AADDFF32FD}"/>
              </a:ext>
            </a:extLst>
          </p:cNvPr>
          <p:cNvSpPr/>
          <p:nvPr userDrawn="1"/>
        </p:nvSpPr>
        <p:spPr>
          <a:xfrm>
            <a:off x="4372947" y="0"/>
            <a:ext cx="781905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2217"/>
                </a:schemeClr>
              </a:gs>
              <a:gs pos="96000">
                <a:schemeClr val="tx2">
                  <a:alpha val="78725"/>
                </a:schemeClr>
              </a:gs>
            </a:gsLst>
            <a:lin ang="5400000" scaled="0"/>
            <a:tileRect/>
          </a:gra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4E67A342-8C8E-4A76-A2F2-1541645630A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13" name="3. Subtitle">
            <a:extLst>
              <a:ext uri="{FF2B5EF4-FFF2-40B4-BE49-F238E27FC236}">
                <a16:creationId xmlns:a16="http://schemas.microsoft.com/office/drawing/2014/main" id="{BF7813AA-CB2B-4B97-AB24-9CDEAC151437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 bwMode="gray">
          <a:xfrm>
            <a:off x="554735" y="3659644"/>
            <a:ext cx="3465734" cy="276999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1800" b="0">
                <a:solidFill>
                  <a:srgbClr val="BFBFBF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14" name="5. Source" hidden="1">
            <a:extLst>
              <a:ext uri="{FF2B5EF4-FFF2-40B4-BE49-F238E27FC236}">
                <a16:creationId xmlns:a16="http://schemas.microsoft.com/office/drawing/2014/main" id="{B8764110-3C59-4251-B57B-ED16D7B0703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gray"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800" dirty="0"/>
              <a:t>Source: …</a:t>
            </a:r>
          </a:p>
        </p:txBody>
      </p:sp>
      <p:sp>
        <p:nvSpPr>
          <p:cNvPr id="116" name="2. Slide Title">
            <a:extLst>
              <a:ext uri="{FF2B5EF4-FFF2-40B4-BE49-F238E27FC236}">
                <a16:creationId xmlns:a16="http://schemas.microsoft.com/office/drawing/2014/main" id="{4D94E961-3799-4B10-BA8A-B784113FFE1F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 bwMode="gray">
          <a:xfrm>
            <a:off x="554736" y="2699356"/>
            <a:ext cx="3465734" cy="814454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lnSpc>
                <a:spcPct val="90000"/>
              </a:lnSpc>
              <a:defRPr sz="2900" b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SlideLogoText">
            <a:extLst>
              <a:ext uri="{FF2B5EF4-FFF2-40B4-BE49-F238E27FC236}">
                <a16:creationId xmlns:a16="http://schemas.microsoft.com/office/drawing/2014/main" id="{533A5EBD-DB43-0044-ABE5-631C822345ED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Gray">
          <a:xfrm>
            <a:off x="11062345" y="6325350"/>
            <a:ext cx="5370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Kedro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Titillium Web" pitchFamily="2" charset="77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B5DCB4-621F-B740-87A2-D3A20B6F002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798336" y="6322093"/>
            <a:ext cx="228956" cy="228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2A39E-8D92-CA4B-A953-40120815DF8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731542" y="6301783"/>
            <a:ext cx="877858" cy="2938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93022E-D60D-A849-BEE2-52F24706DB57}"/>
              </a:ext>
            </a:extLst>
          </p:cNvPr>
          <p:cNvSpPr txBox="1"/>
          <p:nvPr userDrawn="1"/>
        </p:nvSpPr>
        <p:spPr>
          <a:xfrm>
            <a:off x="8238630" y="6575615"/>
            <a:ext cx="3247799" cy="34600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Titillium Web" pitchFamily="2" charset="77"/>
              </a:rPr>
              <a:t>Questions? Go to slido.com and enter code #759821</a:t>
            </a:r>
          </a:p>
        </p:txBody>
      </p:sp>
    </p:spTree>
    <p:extLst>
      <p:ext uri="{BB962C8B-B14F-4D97-AF65-F5344CB8AC3E}">
        <p14:creationId xmlns:p14="http://schemas.microsoft.com/office/powerpoint/2010/main" val="3064427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13" Type="http://schemas.openxmlformats.org/officeDocument/2006/relationships/tags" Target="../tags/tag8.xml"/><Relationship Id="rId18" Type="http://schemas.openxmlformats.org/officeDocument/2006/relationships/tags" Target="../tags/tag13.xml"/><Relationship Id="rId26" Type="http://schemas.openxmlformats.org/officeDocument/2006/relationships/tags" Target="../tags/tag2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6.xml"/><Relationship Id="rId7" Type="http://schemas.openxmlformats.org/officeDocument/2006/relationships/tags" Target="../tags/tag2.xml"/><Relationship Id="rId12" Type="http://schemas.openxmlformats.org/officeDocument/2006/relationships/tags" Target="../tags/tag7.xml"/><Relationship Id="rId17" Type="http://schemas.openxmlformats.org/officeDocument/2006/relationships/tags" Target="../tags/tag12.xml"/><Relationship Id="rId25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1.xml"/><Relationship Id="rId20" Type="http://schemas.openxmlformats.org/officeDocument/2006/relationships/tags" Target="../tags/tag15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vmlDrawing" Target="../drawings/vmlDrawing1.vml"/><Relationship Id="rId11" Type="http://schemas.openxmlformats.org/officeDocument/2006/relationships/tags" Target="../tags/tag6.xml"/><Relationship Id="rId24" Type="http://schemas.openxmlformats.org/officeDocument/2006/relationships/tags" Target="../tags/tag19.xml"/><Relationship Id="rId5" Type="http://schemas.openxmlformats.org/officeDocument/2006/relationships/theme" Target="../theme/theme1.xml"/><Relationship Id="rId15" Type="http://schemas.openxmlformats.org/officeDocument/2006/relationships/tags" Target="../tags/tag10.xml"/><Relationship Id="rId23" Type="http://schemas.openxmlformats.org/officeDocument/2006/relationships/tags" Target="../tags/tag18.xml"/><Relationship Id="rId28" Type="http://schemas.openxmlformats.org/officeDocument/2006/relationships/oleObject" Target="../embeddings/oleObject1.bin"/><Relationship Id="rId10" Type="http://schemas.openxmlformats.org/officeDocument/2006/relationships/tags" Target="../tags/tag5.xml"/><Relationship Id="rId19" Type="http://schemas.openxmlformats.org/officeDocument/2006/relationships/tags" Target="../tags/tag14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4.xml"/><Relationship Id="rId14" Type="http://schemas.openxmlformats.org/officeDocument/2006/relationships/tags" Target="../tags/tag9.xml"/><Relationship Id="rId22" Type="http://schemas.openxmlformats.org/officeDocument/2006/relationships/tags" Target="../tags/tag17.xml"/><Relationship Id="rId27" Type="http://schemas.openxmlformats.org/officeDocument/2006/relationships/tags" Target="../tags/tag22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9EDCE03-237F-4E9F-A19D-F96ACA1F42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74084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think-cell Slide" r:id="rId28" imgW="346" imgH="346" progId="TCLayout.ActiveDocument.1">
                  <p:embed/>
                </p:oleObj>
              </mc:Choice>
              <mc:Fallback>
                <p:oleObj name="think-cell Slide" r:id="rId28" imgW="346" imgH="34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9EDCE03-237F-4E9F-A19D-F96ACA1F42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8228922-D1B2-41EF-869D-E8E395CD9C02}"/>
              </a:ext>
            </a:extLst>
          </p:cNvPr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grpSp>
        <p:nvGrpSpPr>
          <p:cNvPr id="324" name="Grid" hidden="1">
            <a:extLst>
              <a:ext uri="{FF2B5EF4-FFF2-40B4-BE49-F238E27FC236}">
                <a16:creationId xmlns:a16="http://schemas.microsoft.com/office/drawing/2014/main" id="{3B647191-4CD3-4D97-8988-FF18F90BF0D2}"/>
              </a:ext>
            </a:extLst>
          </p:cNvPr>
          <p:cNvGrpSpPr/>
          <p:nvPr userDrawn="1">
            <p:custDataLst>
              <p:tags r:id="rId9"/>
            </p:custDataLst>
          </p:nvPr>
        </p:nvGrpSpPr>
        <p:grpSpPr bwMode="gray">
          <a:xfrm>
            <a:off x="1524" y="0"/>
            <a:ext cx="12190476" cy="6858000"/>
            <a:chOff x="0" y="0"/>
            <a:chExt cx="12190476" cy="6858000"/>
          </a:xfrm>
        </p:grpSpPr>
        <p:sp>
          <p:nvSpPr>
            <p:cNvPr id="325" name="slide margin">
              <a:extLst>
                <a:ext uri="{FF2B5EF4-FFF2-40B4-BE49-F238E27FC236}">
                  <a16:creationId xmlns:a16="http://schemas.microsoft.com/office/drawing/2014/main" id="{7166AD19-EF6B-4262-A0C5-2EFB6F8C5845}"/>
                </a:ext>
              </a:extLst>
            </p:cNvPr>
            <p:cNvSpPr/>
            <p:nvPr/>
          </p:nvSpPr>
          <p:spPr bwMode="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err="1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A10FCB0-4026-4673-AEA6-A581B440797B}"/>
                </a:ext>
              </a:extLst>
            </p:cNvPr>
            <p:cNvCxnSpPr/>
            <p:nvPr/>
          </p:nvCxnSpPr>
          <p:spPr bwMode="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D846BC22-17B8-41CF-BF7F-4AE8806A39D5}"/>
                </a:ext>
              </a:extLst>
            </p:cNvPr>
            <p:cNvCxnSpPr/>
            <p:nvPr/>
          </p:nvCxnSpPr>
          <p:spPr bwMode="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DEA01B0-B412-44F5-96F8-DB80F4508428}"/>
                </a:ext>
              </a:extLst>
            </p:cNvPr>
            <p:cNvCxnSpPr/>
            <p:nvPr/>
          </p:nvCxnSpPr>
          <p:spPr bwMode="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8FB14C7-BA64-4821-B4A3-0438837A3DE6}"/>
                </a:ext>
              </a:extLst>
            </p:cNvPr>
            <p:cNvCxnSpPr/>
            <p:nvPr/>
          </p:nvCxnSpPr>
          <p:spPr bwMode="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55E1F556-3008-47AB-AA5D-04FC9859FEFC}"/>
                </a:ext>
              </a:extLst>
            </p:cNvPr>
            <p:cNvCxnSpPr/>
            <p:nvPr/>
          </p:nvCxnSpPr>
          <p:spPr bwMode="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C308EF6E-6E64-42BE-BBC6-E4E623759B4D}"/>
                </a:ext>
              </a:extLst>
            </p:cNvPr>
            <p:cNvCxnSpPr/>
            <p:nvPr/>
          </p:nvCxnSpPr>
          <p:spPr bwMode="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7DDB9148-0BF2-4C77-8CA9-A3DD279120A5}"/>
                </a:ext>
              </a:extLst>
            </p:cNvPr>
            <p:cNvCxnSpPr/>
            <p:nvPr/>
          </p:nvCxnSpPr>
          <p:spPr bwMode="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C49F674-EBB5-4546-A835-AC643AEA8D49}"/>
                </a:ext>
              </a:extLst>
            </p:cNvPr>
            <p:cNvCxnSpPr/>
            <p:nvPr/>
          </p:nvCxnSpPr>
          <p:spPr bwMode="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8992967F-9743-4893-BA24-69DBA4F7CFB9}"/>
                </a:ext>
              </a:extLst>
            </p:cNvPr>
            <p:cNvCxnSpPr/>
            <p:nvPr/>
          </p:nvCxnSpPr>
          <p:spPr bwMode="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F38E0FA7-0C88-483B-9C0C-637E14CE3656}"/>
                </a:ext>
              </a:extLst>
            </p:cNvPr>
            <p:cNvCxnSpPr/>
            <p:nvPr/>
          </p:nvCxnSpPr>
          <p:spPr bwMode="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44A34E62-AABD-43EC-89D1-2A1AA269997F}"/>
                </a:ext>
              </a:extLst>
            </p:cNvPr>
            <p:cNvCxnSpPr/>
            <p:nvPr/>
          </p:nvCxnSpPr>
          <p:spPr bwMode="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626F7A18-B8E8-40C4-AEC2-3CB3DE92BDF8}"/>
                </a:ext>
              </a:extLst>
            </p:cNvPr>
            <p:cNvCxnSpPr/>
            <p:nvPr/>
          </p:nvCxnSpPr>
          <p:spPr bwMode="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A0895928-487C-4E19-8594-583DAFD8123B}"/>
                </a:ext>
              </a:extLst>
            </p:cNvPr>
            <p:cNvSpPr/>
            <p:nvPr/>
          </p:nvSpPr>
          <p:spPr bwMode="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B605CFF-C020-46B0-B21C-81F712A25AEC}"/>
                </a:ext>
              </a:extLst>
            </p:cNvPr>
            <p:cNvSpPr/>
            <p:nvPr/>
          </p:nvSpPr>
          <p:spPr bwMode="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3D655EB-67D3-41FD-B4CC-0957EFA2CE1B}"/>
                </a:ext>
              </a:extLst>
            </p:cNvPr>
            <p:cNvSpPr/>
            <p:nvPr/>
          </p:nvSpPr>
          <p:spPr bwMode="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03597B0-CD01-4270-B4AF-7C681C6E7403}"/>
                </a:ext>
              </a:extLst>
            </p:cNvPr>
            <p:cNvSpPr/>
            <p:nvPr/>
          </p:nvSpPr>
          <p:spPr bwMode="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DB1C8837-851B-47F3-9A45-9DC8ED1C5C7C}"/>
                </a:ext>
              </a:extLst>
            </p:cNvPr>
            <p:cNvSpPr/>
            <p:nvPr/>
          </p:nvSpPr>
          <p:spPr bwMode="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94CF78A-A96F-4B13-BBDD-B33C1BBFA366}"/>
                </a:ext>
              </a:extLst>
            </p:cNvPr>
            <p:cNvSpPr/>
            <p:nvPr/>
          </p:nvSpPr>
          <p:spPr bwMode="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95AE66E-A092-4C7F-BA3A-BAC0BB93905F}"/>
                </a:ext>
              </a:extLst>
            </p:cNvPr>
            <p:cNvSpPr/>
            <p:nvPr/>
          </p:nvSpPr>
          <p:spPr bwMode="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46AFC26F-2655-4C9E-96C4-3DD55D0D793C}"/>
                </a:ext>
              </a:extLst>
            </p:cNvPr>
            <p:cNvSpPr/>
            <p:nvPr/>
          </p:nvSpPr>
          <p:spPr bwMode="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EA1548A-7BFA-4317-A314-5C93862654D0}"/>
                </a:ext>
              </a:extLst>
            </p:cNvPr>
            <p:cNvSpPr/>
            <p:nvPr/>
          </p:nvSpPr>
          <p:spPr bwMode="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F4BAE8C-5454-4E54-ADB9-85B129064533}"/>
                </a:ext>
              </a:extLst>
            </p:cNvPr>
            <p:cNvSpPr/>
            <p:nvPr/>
          </p:nvSpPr>
          <p:spPr bwMode="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6E0D57-E262-4A85-9BA9-7886CD69C0DC}"/>
                </a:ext>
              </a:extLst>
            </p:cNvPr>
            <p:cNvSpPr/>
            <p:nvPr/>
          </p:nvSpPr>
          <p:spPr bwMode="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A53756B8-2C6C-4BD4-8BCE-4E72BCB363F3}"/>
                </a:ext>
              </a:extLst>
            </p:cNvPr>
            <p:cNvSpPr/>
            <p:nvPr/>
          </p:nvSpPr>
          <p:spPr bwMode="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858B1E62-D5BA-4247-8880-59AAAE0DA352}"/>
                </a:ext>
              </a:extLst>
            </p:cNvPr>
            <p:cNvSpPr/>
            <p:nvPr/>
          </p:nvSpPr>
          <p:spPr bwMode="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8312DF2-19E6-4242-89DA-66738BDC7D86}"/>
                </a:ext>
              </a:extLst>
            </p:cNvPr>
            <p:cNvSpPr/>
            <p:nvPr/>
          </p:nvSpPr>
          <p:spPr bwMode="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3FFD0B7-F6A4-4F8C-83E8-7B4CB4B1E227}"/>
                </a:ext>
              </a:extLst>
            </p:cNvPr>
            <p:cNvSpPr/>
            <p:nvPr userDrawn="1"/>
          </p:nvSpPr>
          <p:spPr bwMode="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948AA9A-E5DC-40CC-9A2B-540FDC139477}"/>
                </a:ext>
              </a:extLst>
            </p:cNvPr>
            <p:cNvSpPr/>
            <p:nvPr userDrawn="1"/>
          </p:nvSpPr>
          <p:spPr bwMode="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11A7C8C6-D5B6-49B4-9872-83572B1F3CFA}"/>
                </a:ext>
              </a:extLst>
            </p:cNvPr>
            <p:cNvSpPr/>
            <p:nvPr userDrawn="1"/>
          </p:nvSpPr>
          <p:spPr bwMode="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18E07148-7109-437D-8393-E2DE4DABC323}"/>
                </a:ext>
              </a:extLst>
            </p:cNvPr>
            <p:cNvSpPr/>
            <p:nvPr userDrawn="1"/>
          </p:nvSpPr>
          <p:spPr bwMode="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A3C55A09-157A-4B50-92C2-4FB9FE56287A}"/>
                </a:ext>
              </a:extLst>
            </p:cNvPr>
            <p:cNvSpPr/>
            <p:nvPr userDrawn="1"/>
          </p:nvSpPr>
          <p:spPr bwMode="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78B4934-21AE-407B-9FD0-AD29A1BFD9B2}"/>
                </a:ext>
              </a:extLst>
            </p:cNvPr>
            <p:cNvSpPr/>
            <p:nvPr userDrawn="1"/>
          </p:nvSpPr>
          <p:spPr bwMode="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7F758A51-8360-4E21-8C18-72E72F921BC4}"/>
                </a:ext>
              </a:extLst>
            </p:cNvPr>
            <p:cNvSpPr/>
            <p:nvPr userDrawn="1"/>
          </p:nvSpPr>
          <p:spPr bwMode="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A8ECDE99-198D-4BB5-83F1-9FFC1AE503A6}"/>
                </a:ext>
              </a:extLst>
            </p:cNvPr>
            <p:cNvSpPr/>
            <p:nvPr userDrawn="1"/>
          </p:nvSpPr>
          <p:spPr bwMode="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62D53B8-4AE5-4711-8789-9F934CC1D5AB}"/>
                </a:ext>
              </a:extLst>
            </p:cNvPr>
            <p:cNvSpPr/>
            <p:nvPr userDrawn="1"/>
          </p:nvSpPr>
          <p:spPr bwMode="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595F20D4-F5A9-461A-AA28-14FAF676F564}"/>
                </a:ext>
              </a:extLst>
            </p:cNvPr>
            <p:cNvSpPr/>
            <p:nvPr userDrawn="1"/>
          </p:nvSpPr>
          <p:spPr bwMode="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1D3B694-9B14-4B2D-A2C3-72306D24D530}"/>
                </a:ext>
              </a:extLst>
            </p:cNvPr>
            <p:cNvSpPr/>
            <p:nvPr userDrawn="1"/>
          </p:nvSpPr>
          <p:spPr bwMode="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30C82D3D-66F1-4462-B524-78327DB4BD0F}"/>
                </a:ext>
              </a:extLst>
            </p:cNvPr>
            <p:cNvCxnSpPr/>
            <p:nvPr userDrawn="1"/>
          </p:nvCxnSpPr>
          <p:spPr bwMode="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1AD6EBC0-52CA-4A5F-B8FF-3683E06C12EA}"/>
                </a:ext>
              </a:extLst>
            </p:cNvPr>
            <p:cNvCxnSpPr/>
            <p:nvPr userDrawn="1"/>
          </p:nvCxnSpPr>
          <p:spPr bwMode="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4440D26E-DEC7-4A2A-999D-462BDB4A1CA6}"/>
                </a:ext>
              </a:extLst>
            </p:cNvPr>
            <p:cNvCxnSpPr/>
            <p:nvPr userDrawn="1"/>
          </p:nvCxnSpPr>
          <p:spPr bwMode="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F6D3F8F8-012D-4E3B-929E-D80680E67E70}"/>
                </a:ext>
              </a:extLst>
            </p:cNvPr>
            <p:cNvCxnSpPr/>
            <p:nvPr userDrawn="1"/>
          </p:nvCxnSpPr>
          <p:spPr bwMode="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2AC23AE-FF9F-4765-BDE0-E16C2F021010}"/>
                </a:ext>
              </a:extLst>
            </p:cNvPr>
            <p:cNvCxnSpPr/>
            <p:nvPr userDrawn="1"/>
          </p:nvCxnSpPr>
          <p:spPr bwMode="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AFC46955-81D1-4411-A13B-325EF99322AC}"/>
                </a:ext>
              </a:extLst>
            </p:cNvPr>
            <p:cNvCxnSpPr/>
            <p:nvPr userDrawn="1"/>
          </p:nvCxnSpPr>
          <p:spPr bwMode="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1DBF055A-597C-4D80-84AD-376A7561E647}"/>
                </a:ext>
              </a:extLst>
            </p:cNvPr>
            <p:cNvCxnSpPr/>
            <p:nvPr userDrawn="1"/>
          </p:nvCxnSpPr>
          <p:spPr bwMode="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F5E380D5-8369-4F1E-B3D2-152B9A9D055F}"/>
                </a:ext>
              </a:extLst>
            </p:cNvPr>
            <p:cNvCxnSpPr/>
            <p:nvPr userDrawn="1"/>
          </p:nvCxnSpPr>
          <p:spPr bwMode="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DB5FE08B-CFD5-4509-9BD0-B0F416B1052F}"/>
                </a:ext>
              </a:extLst>
            </p:cNvPr>
            <p:cNvCxnSpPr/>
            <p:nvPr userDrawn="1"/>
          </p:nvCxnSpPr>
          <p:spPr bwMode="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FA65AB1F-B793-4F55-9192-929F40BA86EE}"/>
                </a:ext>
              </a:extLst>
            </p:cNvPr>
            <p:cNvCxnSpPr/>
            <p:nvPr userDrawn="1"/>
          </p:nvCxnSpPr>
          <p:spPr bwMode="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4B6E4A9-B4C8-4C27-8D22-4803B4E6ED36}"/>
                </a:ext>
              </a:extLst>
            </p:cNvPr>
            <p:cNvCxnSpPr/>
            <p:nvPr userDrawn="1"/>
          </p:nvCxnSpPr>
          <p:spPr bwMode="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C8A4E3AF-200E-4C6B-978D-B152F44A1687}"/>
                </a:ext>
              </a:extLst>
            </p:cNvPr>
            <p:cNvCxnSpPr/>
            <p:nvPr userDrawn="1"/>
          </p:nvCxnSpPr>
          <p:spPr bwMode="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4D7B9C24-9351-4A1F-8CB0-2B3236E27517}"/>
                </a:ext>
              </a:extLst>
            </p:cNvPr>
            <p:cNvCxnSpPr/>
            <p:nvPr userDrawn="1"/>
          </p:nvCxnSpPr>
          <p:spPr bwMode="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5C7AB1A5-FA32-40C5-8D73-CEDF7425340F}"/>
                </a:ext>
              </a:extLst>
            </p:cNvPr>
            <p:cNvCxnSpPr/>
            <p:nvPr userDrawn="1"/>
          </p:nvCxnSpPr>
          <p:spPr bwMode="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1B16EFC8-1D10-426C-B8F2-B300880C32B6}"/>
                </a:ext>
              </a:extLst>
            </p:cNvPr>
            <p:cNvCxnSpPr/>
            <p:nvPr userDrawn="1"/>
          </p:nvCxnSpPr>
          <p:spPr bwMode="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C7168D52-53C0-4913-BCF1-8CFB715FF63A}"/>
                </a:ext>
              </a:extLst>
            </p:cNvPr>
            <p:cNvCxnSpPr/>
            <p:nvPr userDrawn="1"/>
          </p:nvCxnSpPr>
          <p:spPr bwMode="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06CF27DE-39A9-4332-8F58-2F02EC685077}"/>
                </a:ext>
              </a:extLst>
            </p:cNvPr>
            <p:cNvCxnSpPr/>
            <p:nvPr userDrawn="1"/>
          </p:nvCxnSpPr>
          <p:spPr bwMode="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99FF0890-BFE5-49E7-8EA3-DF54137524AD}"/>
                </a:ext>
              </a:extLst>
            </p:cNvPr>
            <p:cNvCxnSpPr/>
            <p:nvPr userDrawn="1"/>
          </p:nvCxnSpPr>
          <p:spPr bwMode="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834AF8F-58EB-48F1-9B60-66D9BC84FD80}"/>
                </a:ext>
              </a:extLst>
            </p:cNvPr>
            <p:cNvCxnSpPr/>
            <p:nvPr userDrawn="1"/>
          </p:nvCxnSpPr>
          <p:spPr bwMode="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D01F4D46-C934-4FF3-AF65-F77E891B3211}"/>
                </a:ext>
              </a:extLst>
            </p:cNvPr>
            <p:cNvCxnSpPr/>
            <p:nvPr userDrawn="1"/>
          </p:nvCxnSpPr>
          <p:spPr bwMode="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B9DF556-9203-4BEC-9DBD-4BC2BB9C9964}"/>
                </a:ext>
              </a:extLst>
            </p:cNvPr>
            <p:cNvCxnSpPr/>
            <p:nvPr userDrawn="1"/>
          </p:nvCxnSpPr>
          <p:spPr bwMode="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232A9AC6-68E3-41C1-8526-2389CAA5CA73}"/>
                </a:ext>
              </a:extLst>
            </p:cNvPr>
            <p:cNvCxnSpPr/>
            <p:nvPr userDrawn="1"/>
          </p:nvCxnSpPr>
          <p:spPr bwMode="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C1F1391B-0BC8-4DB8-8DE7-0AB33B14F3BF}"/>
                </a:ext>
              </a:extLst>
            </p:cNvPr>
            <p:cNvCxnSpPr/>
            <p:nvPr userDrawn="1"/>
          </p:nvCxnSpPr>
          <p:spPr bwMode="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2F5FCF3F-01A6-467B-BA02-81691CF6CBBC}"/>
                </a:ext>
              </a:extLst>
            </p:cNvPr>
            <p:cNvCxnSpPr/>
            <p:nvPr userDrawn="1"/>
          </p:nvCxnSpPr>
          <p:spPr bwMode="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19ED89E9-BA89-4E98-A727-FCC41BDC38F2}"/>
                </a:ext>
              </a:extLst>
            </p:cNvPr>
            <p:cNvCxnSpPr/>
            <p:nvPr userDrawn="1"/>
          </p:nvCxnSpPr>
          <p:spPr bwMode="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2D0D9E97-63ED-40AB-B7A6-F13FFF3CBB0B}"/>
                </a:ext>
              </a:extLst>
            </p:cNvPr>
            <p:cNvCxnSpPr/>
            <p:nvPr userDrawn="1"/>
          </p:nvCxnSpPr>
          <p:spPr bwMode="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A1CF8417-D154-4373-BA83-B8A77C23FF24}"/>
                </a:ext>
              </a:extLst>
            </p:cNvPr>
            <p:cNvCxnSpPr/>
            <p:nvPr userDrawn="1"/>
          </p:nvCxnSpPr>
          <p:spPr bwMode="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FD300B44-920A-49F4-B9DB-4BBB2F124FE5}"/>
                </a:ext>
              </a:extLst>
            </p:cNvPr>
            <p:cNvCxnSpPr/>
            <p:nvPr userDrawn="1"/>
          </p:nvCxnSpPr>
          <p:spPr bwMode="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3104DB9E-78D4-4FD4-B0D6-A60767CDA923}"/>
                </a:ext>
              </a:extLst>
            </p:cNvPr>
            <p:cNvCxnSpPr/>
            <p:nvPr userDrawn="1"/>
          </p:nvCxnSpPr>
          <p:spPr bwMode="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3CCB61B-D4BC-4C55-89C3-74AD06E84D9A}"/>
                </a:ext>
              </a:extLst>
            </p:cNvPr>
            <p:cNvCxnSpPr/>
            <p:nvPr userDrawn="1"/>
          </p:nvCxnSpPr>
          <p:spPr bwMode="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881BFF4-3A42-446C-9F6E-46819DF807FE}"/>
                </a:ext>
              </a:extLst>
            </p:cNvPr>
            <p:cNvCxnSpPr/>
            <p:nvPr userDrawn="1"/>
          </p:nvCxnSpPr>
          <p:spPr bwMode="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2BF599C-AA26-4A8B-9D36-A3667BF353DD}"/>
                </a:ext>
              </a:extLst>
            </p:cNvPr>
            <p:cNvCxnSpPr/>
            <p:nvPr userDrawn="1"/>
          </p:nvCxnSpPr>
          <p:spPr bwMode="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130A70C7-E178-4445-BCE6-13A729047115}"/>
                </a:ext>
              </a:extLst>
            </p:cNvPr>
            <p:cNvCxnSpPr/>
            <p:nvPr userDrawn="1"/>
          </p:nvCxnSpPr>
          <p:spPr bwMode="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E01C837C-4B2F-4A8C-A305-9F17A786698D}"/>
                </a:ext>
              </a:extLst>
            </p:cNvPr>
            <p:cNvCxnSpPr/>
            <p:nvPr userDrawn="1"/>
          </p:nvCxnSpPr>
          <p:spPr bwMode="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5BDE8863-5EF6-471D-BFA4-E379B77153F7}"/>
                </a:ext>
              </a:extLst>
            </p:cNvPr>
            <p:cNvCxnSpPr/>
            <p:nvPr userDrawn="1"/>
          </p:nvCxnSpPr>
          <p:spPr bwMode="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F05F9917-456E-42C5-B0BE-F435A1909EED}"/>
                </a:ext>
              </a:extLst>
            </p:cNvPr>
            <p:cNvCxnSpPr/>
            <p:nvPr userDrawn="1"/>
          </p:nvCxnSpPr>
          <p:spPr bwMode="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B607DC00-5032-4A11-84CE-101CAD95146E}"/>
                </a:ext>
              </a:extLst>
            </p:cNvPr>
            <p:cNvCxnSpPr/>
            <p:nvPr userDrawn="1"/>
          </p:nvCxnSpPr>
          <p:spPr bwMode="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91F204E9-E13A-4CB3-996D-3D922B4BBD47}"/>
                </a:ext>
              </a:extLst>
            </p:cNvPr>
            <p:cNvCxnSpPr/>
            <p:nvPr userDrawn="1"/>
          </p:nvCxnSpPr>
          <p:spPr bwMode="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4A9D141-7B9D-489E-9CDD-E7B4AAA226DC}"/>
                </a:ext>
              </a:extLst>
            </p:cNvPr>
            <p:cNvCxnSpPr/>
            <p:nvPr userDrawn="1"/>
          </p:nvCxnSpPr>
          <p:spPr bwMode="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450CC81D-4029-42DB-9C28-D2BEAF73C09B}"/>
                </a:ext>
              </a:extLst>
            </p:cNvPr>
            <p:cNvCxnSpPr/>
            <p:nvPr userDrawn="1"/>
          </p:nvCxnSpPr>
          <p:spPr bwMode="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4F1C2A14-EFA0-467F-A972-9C3E6FFEBA90}"/>
                </a:ext>
              </a:extLst>
            </p:cNvPr>
            <p:cNvCxnSpPr/>
            <p:nvPr userDrawn="1"/>
          </p:nvCxnSpPr>
          <p:spPr bwMode="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36CABD-D68B-4A5D-88ED-866A2C3EBD09}"/>
                </a:ext>
              </a:extLst>
            </p:cNvPr>
            <p:cNvCxnSpPr/>
            <p:nvPr userDrawn="1"/>
          </p:nvCxnSpPr>
          <p:spPr bwMode="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1C453488-4990-4BDD-8E37-7F22A661E119}"/>
                </a:ext>
              </a:extLst>
            </p:cNvPr>
            <p:cNvCxnSpPr/>
            <p:nvPr userDrawn="1"/>
          </p:nvCxnSpPr>
          <p:spPr bwMode="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6A374D1-1333-4101-B901-EB90CA7559EB}"/>
                </a:ext>
              </a:extLst>
            </p:cNvPr>
            <p:cNvCxnSpPr/>
            <p:nvPr userDrawn="1"/>
          </p:nvCxnSpPr>
          <p:spPr bwMode="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7" name="main body box">
              <a:extLst>
                <a:ext uri="{FF2B5EF4-FFF2-40B4-BE49-F238E27FC236}">
                  <a16:creationId xmlns:a16="http://schemas.microsoft.com/office/drawing/2014/main" id="{0B6BEBDC-61F5-40FE-A153-2EC9D44AA534}"/>
                </a:ext>
              </a:extLst>
            </p:cNvPr>
            <p:cNvSpPr/>
            <p:nvPr userDrawn="1"/>
          </p:nvSpPr>
          <p:spPr bwMode="gray">
            <a:xfrm>
              <a:off x="554736" y="1709928"/>
              <a:ext cx="11082528" cy="450799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B7621C51-AAD5-4C86-9AD1-A60FACE3BFBF}"/>
                </a:ext>
              </a:extLst>
            </p:cNvPr>
            <p:cNvCxnSpPr/>
            <p:nvPr userDrawn="1"/>
          </p:nvCxnSpPr>
          <p:spPr bwMode="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5180E8F-9A90-40A8-A9BE-7984B8DF24B3}"/>
                </a:ext>
              </a:extLst>
            </p:cNvPr>
            <p:cNvCxnSpPr/>
            <p:nvPr userDrawn="1"/>
          </p:nvCxnSpPr>
          <p:spPr bwMode="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277" name="Text Placeholder 2">
            <a:extLst>
              <a:ext uri="{FF2B5EF4-FFF2-40B4-BE49-F238E27FC236}">
                <a16:creationId xmlns:a16="http://schemas.microsoft.com/office/drawing/2014/main" id="{B008A305-7CCF-41EF-8318-FAB3D4733A0F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Gray">
          <a:xfrm>
            <a:off x="554736" y="1713703"/>
            <a:ext cx="11082528" cy="142346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78" name="4. Footnote" hidden="1">
            <a:extLst>
              <a:ext uri="{FF2B5EF4-FFF2-40B4-BE49-F238E27FC236}">
                <a16:creationId xmlns:a16="http://schemas.microsoft.com/office/drawing/2014/main" id="{D4C8308E-B63B-4434-A764-9C00F41630EF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 bwMode="blackGray">
          <a:xfrm>
            <a:off x="553972" y="6279028"/>
            <a:ext cx="727862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Footnotes</a:t>
            </a:r>
          </a:p>
        </p:txBody>
      </p:sp>
      <p:grpSp>
        <p:nvGrpSpPr>
          <p:cNvPr id="279" name="LegendBoxes" hidden="1">
            <a:extLst>
              <a:ext uri="{FF2B5EF4-FFF2-40B4-BE49-F238E27FC236}">
                <a16:creationId xmlns:a16="http://schemas.microsoft.com/office/drawing/2014/main" id="{0E7B3F4F-CF94-4419-9855-A55539002021}"/>
              </a:ext>
            </a:extLst>
          </p:cNvPr>
          <p:cNvGrpSpPr/>
          <p:nvPr userDrawn="1"/>
        </p:nvGrpSpPr>
        <p:grpSpPr bwMode="blackGray">
          <a:xfrm>
            <a:off x="10714801" y="4393208"/>
            <a:ext cx="922463" cy="1717282"/>
            <a:chOff x="9585951" y="2980105"/>
            <a:chExt cx="922463" cy="1717282"/>
          </a:xfrm>
        </p:grpSpPr>
        <p:sp>
          <p:nvSpPr>
            <p:cNvPr id="280" name="RectangleLegend1">
              <a:extLst>
                <a:ext uri="{FF2B5EF4-FFF2-40B4-BE49-F238E27FC236}">
                  <a16:creationId xmlns:a16="http://schemas.microsoft.com/office/drawing/2014/main" id="{992C383B-413A-481B-92B0-FB88BC357135}"/>
                </a:ext>
              </a:extLst>
            </p:cNvPr>
            <p:cNvSpPr/>
            <p:nvPr/>
          </p:nvSpPr>
          <p:spPr bwMode="blackGray">
            <a:xfrm>
              <a:off x="9585951" y="3001463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RectangleLegend2">
              <a:extLst>
                <a:ext uri="{FF2B5EF4-FFF2-40B4-BE49-F238E27FC236}">
                  <a16:creationId xmlns:a16="http://schemas.microsoft.com/office/drawing/2014/main" id="{B9663D98-0DEA-492E-A448-C28756359CE2}"/>
                </a:ext>
              </a:extLst>
            </p:cNvPr>
            <p:cNvSpPr/>
            <p:nvPr/>
          </p:nvSpPr>
          <p:spPr bwMode="blackGray">
            <a:xfrm>
              <a:off x="9585951" y="3380961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2" name="RectangleLegend3">
              <a:extLst>
                <a:ext uri="{FF2B5EF4-FFF2-40B4-BE49-F238E27FC236}">
                  <a16:creationId xmlns:a16="http://schemas.microsoft.com/office/drawing/2014/main" id="{443D9A7F-2348-46AC-9759-856BCFAA26D1}"/>
                </a:ext>
              </a:extLst>
            </p:cNvPr>
            <p:cNvSpPr/>
            <p:nvPr/>
          </p:nvSpPr>
          <p:spPr bwMode="blackGray">
            <a:xfrm>
              <a:off x="9585951" y="3754557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3" name="RectangleLegend4">
              <a:extLst>
                <a:ext uri="{FF2B5EF4-FFF2-40B4-BE49-F238E27FC236}">
                  <a16:creationId xmlns:a16="http://schemas.microsoft.com/office/drawing/2014/main" id="{45BCE4F2-9698-48D2-A4FA-A653F3D40F9F}"/>
                </a:ext>
              </a:extLst>
            </p:cNvPr>
            <p:cNvSpPr/>
            <p:nvPr/>
          </p:nvSpPr>
          <p:spPr bwMode="blackGray">
            <a:xfrm>
              <a:off x="9585951" y="4128153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4" name="RectangleLegend5">
              <a:extLst>
                <a:ext uri="{FF2B5EF4-FFF2-40B4-BE49-F238E27FC236}">
                  <a16:creationId xmlns:a16="http://schemas.microsoft.com/office/drawing/2014/main" id="{AEC3F795-0C28-4D9F-A624-28A56DF3FC6D}"/>
                </a:ext>
              </a:extLst>
            </p:cNvPr>
            <p:cNvSpPr/>
            <p:nvPr/>
          </p:nvSpPr>
          <p:spPr bwMode="blackGray">
            <a:xfrm>
              <a:off x="9585951" y="4501749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5" name="Legend1">
              <a:extLst>
                <a:ext uri="{FF2B5EF4-FFF2-40B4-BE49-F238E27FC236}">
                  <a16:creationId xmlns:a16="http://schemas.microsoft.com/office/drawing/2014/main" id="{825962F5-BA70-4F9B-ABD5-3F11A6BFEB31}"/>
                </a:ext>
              </a:extLst>
            </p:cNvPr>
            <p:cNvSpPr txBox="1"/>
            <p:nvPr/>
          </p:nvSpPr>
          <p:spPr bwMode="blackGray">
            <a:xfrm>
              <a:off x="9912097" y="298010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86" name="Legend2">
              <a:extLst>
                <a:ext uri="{FF2B5EF4-FFF2-40B4-BE49-F238E27FC236}">
                  <a16:creationId xmlns:a16="http://schemas.microsoft.com/office/drawing/2014/main" id="{AA296085-B5D5-4034-B129-670BCB1EDC8F}"/>
                </a:ext>
              </a:extLst>
            </p:cNvPr>
            <p:cNvSpPr txBox="1"/>
            <p:nvPr/>
          </p:nvSpPr>
          <p:spPr bwMode="blackGray">
            <a:xfrm>
              <a:off x="9912097" y="335960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87" name="Legend3">
              <a:extLst>
                <a:ext uri="{FF2B5EF4-FFF2-40B4-BE49-F238E27FC236}">
                  <a16:creationId xmlns:a16="http://schemas.microsoft.com/office/drawing/2014/main" id="{F39774E7-8F91-4B7C-9805-9831C925D755}"/>
                </a:ext>
              </a:extLst>
            </p:cNvPr>
            <p:cNvSpPr txBox="1"/>
            <p:nvPr/>
          </p:nvSpPr>
          <p:spPr bwMode="blackGray">
            <a:xfrm>
              <a:off x="9912097" y="373910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88" name="Legend4">
              <a:extLst>
                <a:ext uri="{FF2B5EF4-FFF2-40B4-BE49-F238E27FC236}">
                  <a16:creationId xmlns:a16="http://schemas.microsoft.com/office/drawing/2014/main" id="{3684FA63-2A85-484A-AB34-7CA243EB37E5}"/>
                </a:ext>
              </a:extLst>
            </p:cNvPr>
            <p:cNvSpPr txBox="1"/>
            <p:nvPr/>
          </p:nvSpPr>
          <p:spPr bwMode="blackGray">
            <a:xfrm>
              <a:off x="9912097" y="41105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89" name="Legend5">
              <a:extLst>
                <a:ext uri="{FF2B5EF4-FFF2-40B4-BE49-F238E27FC236}">
                  <a16:creationId xmlns:a16="http://schemas.microsoft.com/office/drawing/2014/main" id="{D4CEC27F-DC45-4428-8785-E31937D49866}"/>
                </a:ext>
              </a:extLst>
            </p:cNvPr>
            <p:cNvSpPr txBox="1"/>
            <p:nvPr/>
          </p:nvSpPr>
          <p:spPr bwMode="blackGray">
            <a:xfrm>
              <a:off x="9912097" y="448194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</p:grpSp>
      <p:grpSp>
        <p:nvGrpSpPr>
          <p:cNvPr id="290" name="LegendMoons" hidden="1">
            <a:extLst>
              <a:ext uri="{FF2B5EF4-FFF2-40B4-BE49-F238E27FC236}">
                <a16:creationId xmlns:a16="http://schemas.microsoft.com/office/drawing/2014/main" id="{80A762A7-B5B7-424F-A644-29EDA704624E}"/>
              </a:ext>
            </a:extLst>
          </p:cNvPr>
          <p:cNvGrpSpPr/>
          <p:nvPr userDrawn="1"/>
        </p:nvGrpSpPr>
        <p:grpSpPr bwMode="blackGray">
          <a:xfrm>
            <a:off x="10688316" y="1226394"/>
            <a:ext cx="948949" cy="1731859"/>
            <a:chOff x="7723680" y="1702457"/>
            <a:chExt cx="948949" cy="1731859"/>
          </a:xfrm>
        </p:grpSpPr>
        <p:sp>
          <p:nvSpPr>
            <p:cNvPr id="291" name="Legend1">
              <a:extLst>
                <a:ext uri="{FF2B5EF4-FFF2-40B4-BE49-F238E27FC236}">
                  <a16:creationId xmlns:a16="http://schemas.microsoft.com/office/drawing/2014/main" id="{324F3BC2-037A-41A3-8106-653151B1D756}"/>
                </a:ext>
              </a:extLst>
            </p:cNvPr>
            <p:cNvSpPr txBox="1"/>
            <p:nvPr/>
          </p:nvSpPr>
          <p:spPr bwMode="blackGray">
            <a:xfrm>
              <a:off x="8076312" y="1709816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92" name="Legend2">
              <a:extLst>
                <a:ext uri="{FF2B5EF4-FFF2-40B4-BE49-F238E27FC236}">
                  <a16:creationId xmlns:a16="http://schemas.microsoft.com/office/drawing/2014/main" id="{253B5A8B-0F04-4AA6-817A-72BCAF9B01C6}"/>
                </a:ext>
              </a:extLst>
            </p:cNvPr>
            <p:cNvSpPr txBox="1"/>
            <p:nvPr/>
          </p:nvSpPr>
          <p:spPr bwMode="blackGray">
            <a:xfrm>
              <a:off x="8076312" y="2085275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93" name="Legend3">
              <a:extLst>
                <a:ext uri="{FF2B5EF4-FFF2-40B4-BE49-F238E27FC236}">
                  <a16:creationId xmlns:a16="http://schemas.microsoft.com/office/drawing/2014/main" id="{3419E31D-E524-4270-9B97-AA7BE9D2CDD9}"/>
                </a:ext>
              </a:extLst>
            </p:cNvPr>
            <p:cNvSpPr txBox="1"/>
            <p:nvPr/>
          </p:nvSpPr>
          <p:spPr bwMode="blackGray">
            <a:xfrm>
              <a:off x="8076312" y="246073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94" name="Legend4">
              <a:extLst>
                <a:ext uri="{FF2B5EF4-FFF2-40B4-BE49-F238E27FC236}">
                  <a16:creationId xmlns:a16="http://schemas.microsoft.com/office/drawing/2014/main" id="{F7D98DF8-4D3D-427E-938B-31B4CA73128F}"/>
                </a:ext>
              </a:extLst>
            </p:cNvPr>
            <p:cNvSpPr txBox="1"/>
            <p:nvPr/>
          </p:nvSpPr>
          <p:spPr bwMode="blackGray">
            <a:xfrm>
              <a:off x="8076312" y="283619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295" name="Legend5">
              <a:extLst>
                <a:ext uri="{FF2B5EF4-FFF2-40B4-BE49-F238E27FC236}">
                  <a16:creationId xmlns:a16="http://schemas.microsoft.com/office/drawing/2014/main" id="{57FB6D6C-FBB3-4C52-BCB4-3FBD7CF4A547}"/>
                </a:ext>
              </a:extLst>
            </p:cNvPr>
            <p:cNvSpPr txBox="1"/>
            <p:nvPr/>
          </p:nvSpPr>
          <p:spPr bwMode="blackGray">
            <a:xfrm>
              <a:off x="8076312" y="3211654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grpSp>
          <p:nvGrpSpPr>
            <p:cNvPr id="296" name="MoonLegend1">
              <a:extLst>
                <a:ext uri="{FF2B5EF4-FFF2-40B4-BE49-F238E27FC236}">
                  <a16:creationId xmlns:a16="http://schemas.microsoft.com/office/drawing/2014/main" id="{147DFD62-0AA5-41D4-A876-C5185A7C7CCA}"/>
                </a:ext>
              </a:extLst>
            </p:cNvPr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blackGray"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25B31562-C48B-4B58-99E7-238CC6BF2084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 bwMode="black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0" name="Arc 309">
                <a:extLst>
                  <a:ext uri="{FF2B5EF4-FFF2-40B4-BE49-F238E27FC236}">
                    <a16:creationId xmlns:a16="http://schemas.microsoft.com/office/drawing/2014/main" id="{8A313BCB-643D-4DDD-86E5-6BC9CEB16AD6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 bwMode="blackGray"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97" name="MoonLegend2">
              <a:extLst>
                <a:ext uri="{FF2B5EF4-FFF2-40B4-BE49-F238E27FC236}">
                  <a16:creationId xmlns:a16="http://schemas.microsoft.com/office/drawing/2014/main" id="{E789D821-2E1B-4763-80EB-48FDBE4271F1}"/>
                </a:ext>
              </a:extLst>
            </p:cNvPr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blackGray"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62DFD142-86F9-4C00-B02F-17F673904B32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 bwMode="black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8" name="Arc 307">
                <a:extLst>
                  <a:ext uri="{FF2B5EF4-FFF2-40B4-BE49-F238E27FC236}">
                    <a16:creationId xmlns:a16="http://schemas.microsoft.com/office/drawing/2014/main" id="{0A69320F-F618-4534-B29C-9AFEFAF328E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 bwMode="blackGray"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98" name="MoonLegend3">
              <a:extLst>
                <a:ext uri="{FF2B5EF4-FFF2-40B4-BE49-F238E27FC236}">
                  <a16:creationId xmlns:a16="http://schemas.microsoft.com/office/drawing/2014/main" id="{6650F640-78B8-46C4-9BDA-C50127EB6419}"/>
                </a:ext>
              </a:extLst>
            </p:cNvPr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blackGray"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932BEFA9-8C11-47B9-AF71-DE7A0C071B09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 bwMode="black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6" name="Arc 305">
                <a:extLst>
                  <a:ext uri="{FF2B5EF4-FFF2-40B4-BE49-F238E27FC236}">
                    <a16:creationId xmlns:a16="http://schemas.microsoft.com/office/drawing/2014/main" id="{AE50C351-FAB5-46F1-B774-A6E9148D301A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 bwMode="blackGray"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299" name="MoonLegend4">
              <a:extLst>
                <a:ext uri="{FF2B5EF4-FFF2-40B4-BE49-F238E27FC236}">
                  <a16:creationId xmlns:a16="http://schemas.microsoft.com/office/drawing/2014/main" id="{A91C66C7-5015-4BA4-89B1-C95301D5B680}"/>
                </a:ext>
              </a:extLst>
            </p:cNvPr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blackGray"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AAF7EF54-20D6-4399-B3BF-C042B16719A9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 bwMode="black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4" name="Arc 303">
                <a:extLst>
                  <a:ext uri="{FF2B5EF4-FFF2-40B4-BE49-F238E27FC236}">
                    <a16:creationId xmlns:a16="http://schemas.microsoft.com/office/drawing/2014/main" id="{22901B38-C7F6-47F1-9D09-1BE6B30DACBF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 bwMode="blackGray"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0" name="MoonLegend5">
              <a:extLst>
                <a:ext uri="{FF2B5EF4-FFF2-40B4-BE49-F238E27FC236}">
                  <a16:creationId xmlns:a16="http://schemas.microsoft.com/office/drawing/2014/main" id="{415D723E-A2C9-4443-80B3-25EF1DE0449D}"/>
                </a:ext>
              </a:extLst>
            </p:cNvPr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blackGray"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BA050436-74C3-4C65-B4F2-5067EE5EB266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 bwMode="blackGray"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2" name="Arc 301">
                <a:extLst>
                  <a:ext uri="{FF2B5EF4-FFF2-40B4-BE49-F238E27FC236}">
                    <a16:creationId xmlns:a16="http://schemas.microsoft.com/office/drawing/2014/main" id="{41C48CD6-1E07-4D13-97C2-8FB70A2CE8DA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 bwMode="blackGray"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11" name="Sticker" hidden="1">
            <a:extLst>
              <a:ext uri="{FF2B5EF4-FFF2-40B4-BE49-F238E27FC236}">
                <a16:creationId xmlns:a16="http://schemas.microsoft.com/office/drawing/2014/main" id="{1F3B0A83-74F5-42C4-BE52-093300350754}"/>
              </a:ext>
            </a:extLst>
          </p:cNvPr>
          <p:cNvGrpSpPr>
            <a:grpSpLocks noChangeAspect="1"/>
          </p:cNvGrpSpPr>
          <p:nvPr userDrawn="1"/>
        </p:nvGrpSpPr>
        <p:grpSpPr bwMode="blackGray">
          <a:xfrm>
            <a:off x="554736" y="1289273"/>
            <a:ext cx="428337" cy="156997"/>
            <a:chOff x="8456447" y="272180"/>
            <a:chExt cx="322188" cy="156966"/>
          </a:xfrm>
        </p:grpSpPr>
        <p:sp>
          <p:nvSpPr>
            <p:cNvPr id="312" name="StickerRectangle">
              <a:extLst>
                <a:ext uri="{FF2B5EF4-FFF2-40B4-BE49-F238E27FC236}">
                  <a16:creationId xmlns:a16="http://schemas.microsoft.com/office/drawing/2014/main" id="{E10D7D86-BD60-4035-891C-7AD55323E826}"/>
                </a:ext>
              </a:extLst>
            </p:cNvPr>
            <p:cNvSpPr>
              <a:spLocks noChangeArrowheads="1"/>
            </p:cNvSpPr>
            <p:nvPr userDrawn="1"/>
          </p:nvSpPr>
          <p:spPr bwMode="blackGray">
            <a:xfrm>
              <a:off x="8456447" y="272180"/>
              <a:ext cx="322188" cy="1569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18288" anchor="t" anchorCtr="0">
              <a:spAutoFit/>
            </a:bodyPr>
            <a:lstStyle/>
            <a:p>
              <a:pPr marL="0" marR="0" lvl="0" indent="0" algn="l" defTabSz="1193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1200" cap="none" spc="50" normalizeH="0" baseline="0" noProof="0" dirty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Sticker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13" name="StickerUnderline">
              <a:extLst>
                <a:ext uri="{FF2B5EF4-FFF2-40B4-BE49-F238E27FC236}">
                  <a16:creationId xmlns:a16="http://schemas.microsoft.com/office/drawing/2014/main" id="{D6504838-9D03-40B1-B11E-BA0750E5CC64}"/>
                </a:ext>
              </a:extLst>
            </p:cNvPr>
            <p:cNvCxnSpPr>
              <a:cxnSpLocks noChangeShapeType="1"/>
              <a:stCxn id="312" idx="4"/>
              <a:endCxn id="312" idx="6"/>
            </p:cNvCxnSpPr>
            <p:nvPr/>
          </p:nvCxnSpPr>
          <p:spPr bwMode="blackGray">
            <a:xfrm>
              <a:off x="8456447" y="429146"/>
              <a:ext cx="322188" cy="0"/>
            </a:xfrm>
            <a:prstGeom prst="straightConnector1">
              <a:avLst/>
            </a:prstGeom>
            <a:noFill/>
            <a:ln w="419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14" name="LegendLines" hidden="1">
            <a:extLst>
              <a:ext uri="{FF2B5EF4-FFF2-40B4-BE49-F238E27FC236}">
                <a16:creationId xmlns:a16="http://schemas.microsoft.com/office/drawing/2014/main" id="{6069D060-95ED-489A-A9D6-B0A562182733}"/>
              </a:ext>
            </a:extLst>
          </p:cNvPr>
          <p:cNvGrpSpPr/>
          <p:nvPr userDrawn="1"/>
        </p:nvGrpSpPr>
        <p:grpSpPr bwMode="blackGray">
          <a:xfrm>
            <a:off x="10424723" y="3196587"/>
            <a:ext cx="1212541" cy="958286"/>
            <a:chOff x="4372690" y="3739101"/>
            <a:chExt cx="1212541" cy="958286"/>
          </a:xfrm>
        </p:grpSpPr>
        <p:sp>
          <p:nvSpPr>
            <p:cNvPr id="315" name="Legend1">
              <a:extLst>
                <a:ext uri="{FF2B5EF4-FFF2-40B4-BE49-F238E27FC236}">
                  <a16:creationId xmlns:a16="http://schemas.microsoft.com/office/drawing/2014/main" id="{5D96B250-2718-4849-82EF-8455625D54A1}"/>
                </a:ext>
              </a:extLst>
            </p:cNvPr>
            <p:cNvSpPr txBox="1"/>
            <p:nvPr/>
          </p:nvSpPr>
          <p:spPr bwMode="blackGray">
            <a:xfrm>
              <a:off x="4988914" y="3739101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316" name="Legend2">
              <a:extLst>
                <a:ext uri="{FF2B5EF4-FFF2-40B4-BE49-F238E27FC236}">
                  <a16:creationId xmlns:a16="http://schemas.microsoft.com/office/drawing/2014/main" id="{2820DDE7-9C03-463E-9C30-A10283CAE456}"/>
                </a:ext>
              </a:extLst>
            </p:cNvPr>
            <p:cNvSpPr txBox="1"/>
            <p:nvPr/>
          </p:nvSpPr>
          <p:spPr bwMode="blackGray">
            <a:xfrm>
              <a:off x="4988914" y="4110522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317" name="Legend3">
              <a:extLst>
                <a:ext uri="{FF2B5EF4-FFF2-40B4-BE49-F238E27FC236}">
                  <a16:creationId xmlns:a16="http://schemas.microsoft.com/office/drawing/2014/main" id="{390C2B47-47B6-4B9A-83E6-970BAA92F7F4}"/>
                </a:ext>
              </a:extLst>
            </p:cNvPr>
            <p:cNvSpPr txBox="1"/>
            <p:nvPr/>
          </p:nvSpPr>
          <p:spPr bwMode="blackGray">
            <a:xfrm>
              <a:off x="4988914" y="4481943"/>
              <a:ext cx="596317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Legend</a:t>
              </a:r>
            </a:p>
          </p:txBody>
        </p:sp>
        <p:sp>
          <p:nvSpPr>
            <p:cNvPr id="318" name="LineLegend3">
              <a:extLst>
                <a:ext uri="{FF2B5EF4-FFF2-40B4-BE49-F238E27FC236}">
                  <a16:creationId xmlns:a16="http://schemas.microsoft.com/office/drawing/2014/main" id="{BCB42EE4-17B9-4A97-8477-D53C1683CA17}"/>
                </a:ext>
              </a:extLst>
            </p:cNvPr>
            <p:cNvSpPr>
              <a:spLocks noChangeShapeType="1"/>
            </p:cNvSpPr>
            <p:nvPr/>
          </p:nvSpPr>
          <p:spPr bwMode="blackGray">
            <a:xfrm>
              <a:off x="4372690" y="458811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9" name="LineLegend2">
              <a:extLst>
                <a:ext uri="{FF2B5EF4-FFF2-40B4-BE49-F238E27FC236}">
                  <a16:creationId xmlns:a16="http://schemas.microsoft.com/office/drawing/2014/main" id="{6B5A6F1F-C3AF-4B55-A2AC-382976B917E9}"/>
                </a:ext>
              </a:extLst>
            </p:cNvPr>
            <p:cNvSpPr>
              <a:spLocks noChangeShapeType="1"/>
            </p:cNvSpPr>
            <p:nvPr/>
          </p:nvSpPr>
          <p:spPr bwMode="blackGray">
            <a:xfrm>
              <a:off x="4372690" y="421475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0" name="LineLegend1">
              <a:extLst>
                <a:ext uri="{FF2B5EF4-FFF2-40B4-BE49-F238E27FC236}">
                  <a16:creationId xmlns:a16="http://schemas.microsoft.com/office/drawing/2014/main" id="{8C938706-3049-4CE6-8001-4D2D000434E5}"/>
                </a:ext>
              </a:extLst>
            </p:cNvPr>
            <p:cNvSpPr>
              <a:spLocks noChangeShapeType="1"/>
            </p:cNvSpPr>
            <p:nvPr/>
          </p:nvSpPr>
          <p:spPr bwMode="blackGray">
            <a:xfrm>
              <a:off x="4372690" y="3846823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1" name="SlideLogoText">
            <a:extLst>
              <a:ext uri="{FF2B5EF4-FFF2-40B4-BE49-F238E27FC236}">
                <a16:creationId xmlns:a16="http://schemas.microsoft.com/office/drawing/2014/main" id="{7F606C2F-9B68-4629-AC1B-40F7525BEDF4}"/>
              </a:ext>
            </a:extLst>
          </p:cNvPr>
          <p:cNvSpPr>
            <a:spLocks noChangeArrowheads="1"/>
          </p:cNvSpPr>
          <p:nvPr userDrawn="1">
            <p:custDataLst>
              <p:tags r:id="rId11"/>
            </p:custDataLst>
          </p:nvPr>
        </p:nvSpPr>
        <p:spPr bwMode="blackGray">
          <a:xfrm>
            <a:off x="11062345" y="6325350"/>
            <a:ext cx="5370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l" defTabSz="1193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Titillium Web" pitchFamily="2" charset="77"/>
                <a:ea typeface="+mn-ea"/>
                <a:cs typeface="+mn-cs"/>
              </a:rPr>
              <a:t>Kedro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Titillium Web" pitchFamily="2" charset="77"/>
              <a:ea typeface="+mn-ea"/>
              <a:cs typeface="+mn-cs"/>
            </a:endParaRPr>
          </a:p>
        </p:txBody>
      </p:sp>
      <p:sp>
        <p:nvSpPr>
          <p:cNvPr id="410" name="2. Slide Title">
            <a:extLst>
              <a:ext uri="{FF2B5EF4-FFF2-40B4-BE49-F238E27FC236}">
                <a16:creationId xmlns:a16="http://schemas.microsoft.com/office/drawing/2014/main" id="{9BBD81D6-DFB5-40E0-A3AC-F9342E2BFB0B}"/>
              </a:ext>
            </a:extLst>
          </p:cNvPr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blackGray">
          <a:xfrm>
            <a:off x="554736" y="172212"/>
            <a:ext cx="11082528" cy="803297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59214-21C4-2646-9CD6-0C9B43E35ED2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0798336" y="6322093"/>
            <a:ext cx="228956" cy="228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9E5A9-9753-624B-B5F6-F12F645634B7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9731542" y="6301783"/>
            <a:ext cx="877858" cy="293813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2AA352BB-A15B-3A49-A1A2-57C777E52959}"/>
              </a:ext>
            </a:extLst>
          </p:cNvPr>
          <p:cNvSpPr txBox="1"/>
          <p:nvPr userDrawn="1"/>
        </p:nvSpPr>
        <p:spPr>
          <a:xfrm>
            <a:off x="8238630" y="6575615"/>
            <a:ext cx="3247799" cy="34600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chemeClr val="accent1"/>
                </a:solidFill>
                <a:latin typeface="Titillium Web" pitchFamily="2" charset="77"/>
              </a:rPr>
              <a:t>Questions? Go to slido.com and enter code #759821</a:t>
            </a:r>
          </a:p>
        </p:txBody>
      </p:sp>
    </p:spTree>
    <p:extLst>
      <p:ext uri="{BB962C8B-B14F-4D97-AF65-F5344CB8AC3E}">
        <p14:creationId xmlns:p14="http://schemas.microsoft.com/office/powerpoint/2010/main" val="33452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4066" r:id="rId2"/>
    <p:sldLayoutId id="2147484067" r:id="rId3"/>
    <p:sldLayoutId id="214748406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900" b="1" kern="1200" spc="0" baseline="0">
          <a:ln w="6350" cap="flat">
            <a:noFill/>
            <a:miter lim="800000"/>
          </a:ln>
          <a:solidFill>
            <a:srgbClr val="00BCFF"/>
          </a:solidFill>
          <a:latin typeface="Titillium Web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egoe UI" panose="020B0502040204020203" pitchFamily="34" charset="0"/>
        <a:buChar char="​"/>
        <a:defRPr sz="1600" b="0" kern="1200">
          <a:solidFill>
            <a:schemeClr val="accent6">
              <a:lumMod val="60000"/>
              <a:lumOff val="40000"/>
            </a:schemeClr>
          </a:solidFill>
          <a:latin typeface="Titillium Web" pitchFamily="2" charset="77"/>
          <a:ea typeface="+mn-ea"/>
          <a:cs typeface="Arial" panose="020B0604020202020204" pitchFamily="34" charset="0"/>
        </a:defRPr>
      </a:lvl1pPr>
      <a:lvl2pPr marL="230400" indent="-2268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6">
            <a:lumMod val="60000"/>
            <a:lumOff val="40000"/>
          </a:schemeClr>
        </a:buClr>
        <a:buFont typeface="Wingdings" panose="05000000000000000000" pitchFamily="2" charset="2"/>
        <a:buChar char=""/>
        <a:defRPr sz="1600" b="0" kern="1200">
          <a:solidFill>
            <a:schemeClr val="accent6">
              <a:lumMod val="60000"/>
              <a:lumOff val="40000"/>
            </a:schemeClr>
          </a:solidFill>
          <a:latin typeface="Titillium Web" pitchFamily="2" charset="77"/>
          <a:ea typeface="+mn-ea"/>
          <a:cs typeface="Arial" panose="020B0604020202020204" pitchFamily="34" charset="0"/>
        </a:defRPr>
      </a:lvl2pPr>
      <a:lvl3pPr marL="5148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6">
            <a:lumMod val="60000"/>
            <a:lumOff val="40000"/>
          </a:schemeClr>
        </a:buClr>
        <a:buFont typeface="Arial" panose="020B0604020202020204" pitchFamily="34" charset="0"/>
        <a:buChar char="—"/>
        <a:defRPr sz="1600" b="0" kern="1200">
          <a:solidFill>
            <a:schemeClr val="accent6">
              <a:lumMod val="60000"/>
              <a:lumOff val="40000"/>
            </a:schemeClr>
          </a:solidFill>
          <a:latin typeface="Titillium Web" pitchFamily="2" charset="77"/>
          <a:ea typeface="+mn-ea"/>
          <a:cs typeface="Arial" panose="020B0604020202020204" pitchFamily="34" charset="0"/>
        </a:defRPr>
      </a:lvl3pPr>
      <a:lvl4pPr marL="74160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6">
            <a:lumMod val="60000"/>
            <a:lumOff val="40000"/>
          </a:schemeClr>
        </a:buClr>
        <a:buFont typeface="Arial" panose="020B0604020202020204" pitchFamily="34" charset="0"/>
        <a:buChar char="»"/>
        <a:defRPr sz="1600" b="0" kern="1200">
          <a:solidFill>
            <a:schemeClr val="accent6">
              <a:lumMod val="60000"/>
              <a:lumOff val="40000"/>
            </a:schemeClr>
          </a:solidFill>
          <a:latin typeface="Titillium Web" pitchFamily="2" charset="77"/>
          <a:ea typeface="+mn-ea"/>
          <a:cs typeface="Arial" panose="020B0604020202020204" pitchFamily="34" charset="0"/>
        </a:defRPr>
      </a:lvl4pPr>
      <a:lvl5pPr marL="914400" indent="-1368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accent6">
            <a:lumMod val="60000"/>
            <a:lumOff val="40000"/>
          </a:schemeClr>
        </a:buClr>
        <a:buSzPct val="100000"/>
        <a:buFont typeface="Arial" panose="020B0604020202020204" pitchFamily="34" charset="0"/>
        <a:buChar char="›"/>
        <a:defRPr sz="1600" b="0" kern="1200">
          <a:solidFill>
            <a:schemeClr val="accent6">
              <a:lumMod val="60000"/>
              <a:lumOff val="40000"/>
            </a:schemeClr>
          </a:solidFill>
          <a:latin typeface="Titillium Web" pitchFamily="2" charset="77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emf"/><Relationship Id="rId2" Type="http://schemas.openxmlformats.org/officeDocument/2006/relationships/tags" Target="../tags/tag4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microsoft.com/office/2007/relationships/hdphoto" Target="../media/hdphoto3.wdp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2.png"/><Relationship Id="rId2" Type="http://schemas.openxmlformats.org/officeDocument/2006/relationships/tags" Target="../tags/tag51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4.emf"/><Relationship Id="rId11" Type="http://schemas.openxmlformats.org/officeDocument/2006/relationships/image" Target="../media/image39.png"/><Relationship Id="rId24" Type="http://schemas.openxmlformats.org/officeDocument/2006/relationships/image" Target="../media/image51.png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43.png"/><Relationship Id="rId23" Type="http://schemas.openxmlformats.org/officeDocument/2006/relationships/image" Target="../media/image50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49.png"/><Relationship Id="rId27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tags" Target="../tags/tag52.xml"/><Relationship Id="rId16" Type="http://schemas.openxmlformats.org/officeDocument/2006/relationships/image" Target="../media/image63.png"/><Relationship Id="rId20" Type="http://schemas.openxmlformats.org/officeDocument/2006/relationships/image" Target="../media/image66.svg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4.emf"/><Relationship Id="rId11" Type="http://schemas.openxmlformats.org/officeDocument/2006/relationships/image" Target="../media/image58.svg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72.png"/><Relationship Id="rId18" Type="http://schemas.openxmlformats.org/officeDocument/2006/relationships/image" Target="../media/image21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12" Type="http://schemas.openxmlformats.org/officeDocument/2006/relationships/image" Target="../media/image71.png"/><Relationship Id="rId17" Type="http://schemas.openxmlformats.org/officeDocument/2006/relationships/image" Target="../media/image74.png"/><Relationship Id="rId2" Type="http://schemas.openxmlformats.org/officeDocument/2006/relationships/tags" Target="../tags/tag53.xml"/><Relationship Id="rId16" Type="http://schemas.microsoft.com/office/2007/relationships/hdphoto" Target="../media/hdphoto4.wdp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8.emf"/><Relationship Id="rId11" Type="http://schemas.openxmlformats.org/officeDocument/2006/relationships/hyperlink" Target="https://github.com/quantumblacklabs/kedro/" TargetMode="External"/><Relationship Id="rId5" Type="http://schemas.openxmlformats.org/officeDocument/2006/relationships/oleObject" Target="../embeddings/oleObject17.bin"/><Relationship Id="rId15" Type="http://schemas.openxmlformats.org/officeDocument/2006/relationships/image" Target="../media/image73.png"/><Relationship Id="rId10" Type="http://schemas.openxmlformats.org/officeDocument/2006/relationships/image" Target="../media/image70.png"/><Relationship Id="rId19" Type="http://schemas.openxmlformats.org/officeDocument/2006/relationships/image" Target="../media/image75.png"/><Relationship Id="rId4" Type="http://schemas.openxmlformats.org/officeDocument/2006/relationships/notesSlide" Target="../notesSlides/notesSlide12.xml"/><Relationship Id="rId9" Type="http://schemas.openxmlformats.org/officeDocument/2006/relationships/hyperlink" Target="https://kedro.readthedocs.io/" TargetMode="External"/><Relationship Id="rId14" Type="http://schemas.openxmlformats.org/officeDocument/2006/relationships/hyperlink" Target="https://discord.gg/7sTm3y5kKu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demo.kedro.org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2" Type="http://schemas.openxmlformats.org/officeDocument/2006/relationships/tags" Target="../tags/tag5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12" Type="http://schemas.openxmlformats.org/officeDocument/2006/relationships/image" Target="../media/image83.svg"/><Relationship Id="rId2" Type="http://schemas.openxmlformats.org/officeDocument/2006/relationships/tags" Target="../tags/tag5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6.emf"/><Relationship Id="rId11" Type="http://schemas.openxmlformats.org/officeDocument/2006/relationships/image" Target="../media/image82.png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81.sv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2" Type="http://schemas.openxmlformats.org/officeDocument/2006/relationships/tags" Target="../tags/tag5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2" Type="http://schemas.openxmlformats.org/officeDocument/2006/relationships/tags" Target="../tags/tag5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tags" Target="../tags/tag5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2" Type="http://schemas.openxmlformats.org/officeDocument/2006/relationships/tags" Target="../tags/tag59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23.bin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tags" Target="../tags/tag60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tags" Target="../tags/tag4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e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2" Type="http://schemas.openxmlformats.org/officeDocument/2006/relationships/tags" Target="../tags/tag6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2" Type="http://schemas.openxmlformats.org/officeDocument/2006/relationships/tags" Target="../tags/tag6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9.png"/><Relationship Id="rId2" Type="http://schemas.openxmlformats.org/officeDocument/2006/relationships/tags" Target="../tags/tag6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90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openxmlformats.org/officeDocument/2006/relationships/tags" Target="../tags/tag6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28.bin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tags" Target="../tags/tag6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6.emf"/><Relationship Id="rId11" Type="http://schemas.openxmlformats.org/officeDocument/2006/relationships/image" Target="../media/image95.png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94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12" Type="http://schemas.openxmlformats.org/officeDocument/2006/relationships/image" Target="../media/image96.png"/><Relationship Id="rId2" Type="http://schemas.openxmlformats.org/officeDocument/2006/relationships/tags" Target="../tags/tag66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6.emf"/><Relationship Id="rId11" Type="http://schemas.openxmlformats.org/officeDocument/2006/relationships/image" Target="../media/image95.png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94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tags" Target="../tags/tag6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7.png"/><Relationship Id="rId11" Type="http://schemas.openxmlformats.org/officeDocument/2006/relationships/image" Target="../media/image96.png"/><Relationship Id="rId5" Type="http://schemas.openxmlformats.org/officeDocument/2006/relationships/image" Target="../media/image86.emf"/><Relationship Id="rId10" Type="http://schemas.openxmlformats.org/officeDocument/2006/relationships/image" Target="../media/image95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4.png"/><Relationship Id="rId12" Type="http://schemas.openxmlformats.org/officeDocument/2006/relationships/image" Target="../media/image96.png"/><Relationship Id="rId2" Type="http://schemas.openxmlformats.org/officeDocument/2006/relationships/tags" Target="../tags/tag68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86.emf"/><Relationship Id="rId11" Type="http://schemas.openxmlformats.org/officeDocument/2006/relationships/image" Target="../media/image95.png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93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tags" Target="../tags/tag69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6.emf"/><Relationship Id="rId11" Type="http://schemas.openxmlformats.org/officeDocument/2006/relationships/image" Target="../media/image96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95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94.png"/><Relationship Id="rId1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tags" Target="../tags/tag70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6.emf"/><Relationship Id="rId11" Type="http://schemas.openxmlformats.org/officeDocument/2006/relationships/image" Target="../media/image96.png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95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94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tags" Target="../tags/tag4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.emf"/><Relationship Id="rId11" Type="http://schemas.microsoft.com/office/2007/relationships/hdphoto" Target="../media/hdphoto2.wdp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9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12" Type="http://schemas.openxmlformats.org/officeDocument/2006/relationships/image" Target="../media/image92.png"/><Relationship Id="rId2" Type="http://schemas.openxmlformats.org/officeDocument/2006/relationships/tags" Target="../tags/tag7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98.emf"/><Relationship Id="rId11" Type="http://schemas.openxmlformats.org/officeDocument/2006/relationships/image" Target="../media/image95.png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94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93.png"/><Relationship Id="rId1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tags" Target="../tags/tag7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98.emf"/><Relationship Id="rId11" Type="http://schemas.openxmlformats.org/officeDocument/2006/relationships/image" Target="../media/image96.png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92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7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tags" Target="../tags/tag73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98.emf"/><Relationship Id="rId11" Type="http://schemas.openxmlformats.org/officeDocument/2006/relationships/image" Target="../media/image96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92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12" Type="http://schemas.openxmlformats.org/officeDocument/2006/relationships/image" Target="../media/image96.png"/><Relationship Id="rId2" Type="http://schemas.openxmlformats.org/officeDocument/2006/relationships/tags" Target="../tags/tag74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86.emf"/><Relationship Id="rId11" Type="http://schemas.openxmlformats.org/officeDocument/2006/relationships/image" Target="../media/image95.png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94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12" Type="http://schemas.openxmlformats.org/officeDocument/2006/relationships/image" Target="../media/image96.png"/><Relationship Id="rId2" Type="http://schemas.openxmlformats.org/officeDocument/2006/relationships/tags" Target="../tags/tag75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86.emf"/><Relationship Id="rId11" Type="http://schemas.openxmlformats.org/officeDocument/2006/relationships/image" Target="../media/image92.png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95.png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2" Type="http://schemas.openxmlformats.org/officeDocument/2006/relationships/tags" Target="../tags/tag76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.emf"/><Relationship Id="rId11" Type="http://schemas.openxmlformats.org/officeDocument/2006/relationships/image" Target="../media/image102.pn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74.pn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101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tags" Target="../tags/tag4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tags" Target="../tags/tag4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2" Type="http://schemas.openxmlformats.org/officeDocument/2006/relationships/tags" Target="../tags/tag4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jpg"/><Relationship Id="rId2" Type="http://schemas.openxmlformats.org/officeDocument/2006/relationships/tags" Target="../tags/tag4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9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uktcawards.com/past-years/winners-2020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emf"/><Relationship Id="rId12" Type="http://schemas.openxmlformats.org/officeDocument/2006/relationships/hyperlink" Target="https://awards.ai/the-awards/previous-awards/the-4th-ai-award-winners/" TargetMode="External"/><Relationship Id="rId2" Type="http://schemas.openxmlformats.org/officeDocument/2006/relationships/tags" Target="../tags/tag50.xml"/><Relationship Id="rId16" Type="http://schemas.openxmlformats.org/officeDocument/2006/relationships/hyperlink" Target="https://12factor.net/config" TargetMode="Externa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9.emf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14.bin"/><Relationship Id="rId15" Type="http://schemas.openxmlformats.org/officeDocument/2006/relationships/hyperlink" Target="https://mattturck.com/data2020/" TargetMode="External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1.png"/><Relationship Id="rId14" Type="http://schemas.openxmlformats.org/officeDocument/2006/relationships/hyperlink" Target="https://www.thoughtworks.com/radar/languages-and-frameworks/kedr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A328D21-A891-AC40-B1CE-CB2CDE172A2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039075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A328D21-A891-AC40-B1CE-CB2CDE172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5FC0662-9132-2E42-8EE5-97780731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670676"/>
            <a:ext cx="8352441" cy="1235568"/>
          </a:xfrm>
        </p:spPr>
        <p:txBody>
          <a:bodyPr vert="horz"/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BFBFBF"/>
                </a:solidFill>
                <a:latin typeface="Titillium Web" pitchFamily="2" charset="77"/>
              </a:rPr>
              <a:t>A crash course in </a:t>
            </a:r>
            <a:r>
              <a:rPr lang="en-US" sz="5400" b="1" dirty="0">
                <a:solidFill>
                  <a:srgbClr val="BFBFBF"/>
                </a:solidFill>
                <a:latin typeface="Titillium Web" pitchFamily="2" charset="77"/>
              </a:rPr>
              <a:t>Kedro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E04C1C-D5BA-8E4C-A021-5A0B4426C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3504" y="411737"/>
            <a:ext cx="5624547" cy="562454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DC1EF7E-41CF-694B-885D-4406E57D2A69}"/>
              </a:ext>
            </a:extLst>
          </p:cNvPr>
          <p:cNvSpPr/>
          <p:nvPr/>
        </p:nvSpPr>
        <p:spPr>
          <a:xfrm>
            <a:off x="704404" y="5844306"/>
            <a:ext cx="13724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err="1">
                <a:solidFill>
                  <a:srgbClr val="00BCFF"/>
                </a:solidFill>
                <a:latin typeface="Titillium Web" pitchFamily="2" charset="77"/>
              </a:rPr>
              <a:t>kedro.readthedocs.io</a:t>
            </a:r>
            <a:endParaRPr lang="en-US" sz="1050" b="1" dirty="0">
              <a:solidFill>
                <a:srgbClr val="00BCFF"/>
              </a:solidFill>
              <a:latin typeface="Titillium Web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752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F38BC56-EC6E-6F41-8A0E-72E032AC66E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535188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9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F38BC56-EC6E-6F41-8A0E-72E032AC66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0965CF4-2808-2E41-98EE-9B3D7AE7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Kedro in the wild</a:t>
            </a:r>
          </a:p>
        </p:txBody>
      </p:sp>
      <p:pic>
        <p:nvPicPr>
          <p:cNvPr id="97285" name="Picture 5">
            <a:extLst>
              <a:ext uri="{FF2B5EF4-FFF2-40B4-BE49-F238E27FC236}">
                <a16:creationId xmlns:a16="http://schemas.microsoft.com/office/drawing/2014/main" id="{F70C073D-E2AB-D84B-9FFC-4B76A123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</a:blip>
          <a:srcRect/>
          <a:stretch/>
        </p:blipFill>
        <p:spPr bwMode="auto">
          <a:xfrm>
            <a:off x="5117939" y="3090255"/>
            <a:ext cx="1532851" cy="128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7" name="Picture 7" descr="Beamery | Talent Lifecycle Management">
            <a:extLst>
              <a:ext uri="{FF2B5EF4-FFF2-40B4-BE49-F238E27FC236}">
                <a16:creationId xmlns:a16="http://schemas.microsoft.com/office/drawing/2014/main" id="{2499D488-ADD2-A049-809D-D1567537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16" y="4169897"/>
            <a:ext cx="2274295" cy="62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9" name="Picture 9" descr="Download Telkomsel Logo in SVG Vector or PNG File Format - Logo.wine">
            <a:extLst>
              <a:ext uri="{FF2B5EF4-FFF2-40B4-BE49-F238E27FC236}">
                <a16:creationId xmlns:a16="http://schemas.microsoft.com/office/drawing/2014/main" id="{08B4C094-4E8A-FE4D-BB8F-3DD656D8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12" y="5406498"/>
            <a:ext cx="1918935" cy="127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1" name="Picture 11" descr="Sber is the Strongest Brand in Europe | Financial IT">
            <a:extLst>
              <a:ext uri="{FF2B5EF4-FFF2-40B4-BE49-F238E27FC236}">
                <a16:creationId xmlns:a16="http://schemas.microsoft.com/office/drawing/2014/main" id="{F6DE002B-D2F1-8240-8A2F-FE433649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426" y="4477720"/>
            <a:ext cx="1610958" cy="80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3" name="Picture 13" descr="Belfius Bank &amp;amp; Insurance – United Nations Environment – Finance Initiative">
            <a:extLst>
              <a:ext uri="{FF2B5EF4-FFF2-40B4-BE49-F238E27FC236}">
                <a16:creationId xmlns:a16="http://schemas.microsoft.com/office/drawing/2014/main" id="{87C1E962-1CB3-5C49-BF83-BC41B51C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559" y="2347650"/>
            <a:ext cx="817613" cy="34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7" name="Picture 17" descr="AI Singapore | Accelerating AI for Singapore">
            <a:extLst>
              <a:ext uri="{FF2B5EF4-FFF2-40B4-BE49-F238E27FC236}">
                <a16:creationId xmlns:a16="http://schemas.microsoft.com/office/drawing/2014/main" id="{9C9FFBC1-9273-EA4E-B245-A9264F27D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703" y="5459431"/>
            <a:ext cx="890430" cy="89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41B0FF-794C-D24A-A104-2E9D4E7B82F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9492317" y="3562128"/>
            <a:ext cx="355358" cy="355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7A029-839A-374C-98EF-6D69D6A50B37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7643161" y="4099436"/>
            <a:ext cx="1444608" cy="307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EC620-CB2B-3C4F-A2CB-F50E2790E02B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1337429" y="5195450"/>
            <a:ext cx="2274293" cy="527961"/>
          </a:xfrm>
          <a:prstGeom prst="rect">
            <a:avLst/>
          </a:prstGeom>
        </p:spPr>
      </p:pic>
      <p:pic>
        <p:nvPicPr>
          <p:cNvPr id="97299" name="Picture 19" descr="GMO Research :: About Us">
            <a:extLst>
              <a:ext uri="{FF2B5EF4-FFF2-40B4-BE49-F238E27FC236}">
                <a16:creationId xmlns:a16="http://schemas.microsoft.com/office/drawing/2014/main" id="{6C501143-7E7A-A140-8694-9C282565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905" y="3403287"/>
            <a:ext cx="914456" cy="28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1" name="Picture 21" descr="Indicium Tech - Crunchbase Company Profile &amp;amp; Funding">
            <a:extLst>
              <a:ext uri="{FF2B5EF4-FFF2-40B4-BE49-F238E27FC236}">
                <a16:creationId xmlns:a16="http://schemas.microsoft.com/office/drawing/2014/main" id="{C7D360AE-AFF9-844E-9BA9-DB3BCF8A0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29" y="1281617"/>
            <a:ext cx="2274293" cy="79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3" name="Picture 23" descr="Facing Climate Change">
            <a:extLst>
              <a:ext uri="{FF2B5EF4-FFF2-40B4-BE49-F238E27FC236}">
                <a16:creationId xmlns:a16="http://schemas.microsoft.com/office/drawing/2014/main" id="{ABC15FA2-71B7-4446-8526-1E6C37BE4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58" y="4834774"/>
            <a:ext cx="1358138" cy="75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9" name="Picture 29">
            <a:extLst>
              <a:ext uri="{FF2B5EF4-FFF2-40B4-BE49-F238E27FC236}">
                <a16:creationId xmlns:a16="http://schemas.microsoft.com/office/drawing/2014/main" id="{1445E50C-B887-B64D-B05F-8F8D69063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039" y="2419109"/>
            <a:ext cx="1746250" cy="43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1" name="Picture 31" descr="McKinsey - Founders Forum">
            <a:extLst>
              <a:ext uri="{FF2B5EF4-FFF2-40B4-BE49-F238E27FC236}">
                <a16:creationId xmlns:a16="http://schemas.microsoft.com/office/drawing/2014/main" id="{46237D43-3F76-4F44-A8BA-5DE48F9F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98569"/>
            <a:ext cx="1586096" cy="50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3E455DD2-2F79-334B-AC23-5B4C7761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03" y="2470576"/>
            <a:ext cx="1824606" cy="2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6EA0E6-187C-7C4D-A02C-86F524A2110C}"/>
              </a:ext>
            </a:extLst>
          </p:cNvPr>
          <p:cNvPicPr>
            <a:picLocks noChangeAspect="1"/>
          </p:cNvPicPr>
          <p:nvPr/>
        </p:nvPicPr>
        <p:blipFill>
          <a:blip r:embed="rId22">
            <a:biLevel thresh="25000"/>
          </a:blip>
          <a:stretch>
            <a:fillRect/>
          </a:stretch>
        </p:blipFill>
        <p:spPr>
          <a:xfrm>
            <a:off x="9414846" y="2104344"/>
            <a:ext cx="865659" cy="515911"/>
          </a:xfrm>
          <a:prstGeom prst="rect">
            <a:avLst/>
          </a:prstGeom>
        </p:spPr>
      </p:pic>
      <p:pic>
        <p:nvPicPr>
          <p:cNvPr id="97315" name="Picture 35" descr="Preparate para cinco días con la mejor financiación">
            <a:extLst>
              <a:ext uri="{FF2B5EF4-FFF2-40B4-BE49-F238E27FC236}">
                <a16:creationId xmlns:a16="http://schemas.microsoft.com/office/drawing/2014/main" id="{1F0167F8-A26F-F246-8D18-45465B1D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41" y="1373031"/>
            <a:ext cx="1212705" cy="2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7" name="Picture 37" descr="WovenLight">
            <a:extLst>
              <a:ext uri="{FF2B5EF4-FFF2-40B4-BE49-F238E27FC236}">
                <a16:creationId xmlns:a16="http://schemas.microsoft.com/office/drawing/2014/main" id="{16B41766-7518-6E43-9F80-02BA62D8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62" y="3315574"/>
            <a:ext cx="1266883" cy="24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9" name="Picture 39" descr="XP Inc.">
            <a:extLst>
              <a:ext uri="{FF2B5EF4-FFF2-40B4-BE49-F238E27FC236}">
                <a16:creationId xmlns:a16="http://schemas.microsoft.com/office/drawing/2014/main" id="{1A9ACE1C-523A-4D4F-8CF2-54FCCF9BE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606" y="1639443"/>
            <a:ext cx="1507372" cy="30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21" name="Picture 41" descr="Caterpillar | Company | About Us">
            <a:extLst>
              <a:ext uri="{FF2B5EF4-FFF2-40B4-BE49-F238E27FC236}">
                <a16:creationId xmlns:a16="http://schemas.microsoft.com/office/drawing/2014/main" id="{B2DE1501-EDF0-AC4B-B65B-4A0DB748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418" y="5241466"/>
            <a:ext cx="1576638" cy="2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ubtitle 12">
            <a:extLst>
              <a:ext uri="{FF2B5EF4-FFF2-40B4-BE49-F238E27FC236}">
                <a16:creationId xmlns:a16="http://schemas.microsoft.com/office/drawing/2014/main" id="{37BBD57F-E6E1-F14D-8BDE-77E65B9CC34E}"/>
              </a:ext>
            </a:extLst>
          </p:cNvPr>
          <p:cNvSpPr txBox="1">
            <a:spLocks/>
          </p:cNvSpPr>
          <p:nvPr/>
        </p:nvSpPr>
        <p:spPr bwMode="blackGray">
          <a:xfrm>
            <a:off x="554736" y="956502"/>
            <a:ext cx="11082528" cy="18466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1pPr>
            <a:lvl2pPr marL="230400" indent="-22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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2pPr>
            <a:lvl3pPr marL="5148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—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3pPr>
            <a:lvl4pPr marL="74160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4pPr>
            <a:lvl5pPr marL="914400" indent="-13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›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Don’t see your company here? Let us know!</a:t>
            </a:r>
          </a:p>
        </p:txBody>
      </p:sp>
    </p:spTree>
    <p:extLst>
      <p:ext uri="{BB962C8B-B14F-4D97-AF65-F5344CB8AC3E}">
        <p14:creationId xmlns:p14="http://schemas.microsoft.com/office/powerpoint/2010/main" val="158527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9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97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97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0"/>
                                        <p:tgtEl>
                                          <p:spTgt spid="9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0"/>
                                        <p:tgtEl>
                                          <p:spTgt spid="9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9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0"/>
                                        <p:tgtEl>
                                          <p:spTgt spid="97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0"/>
                                        <p:tgtEl>
                                          <p:spTgt spid="97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0"/>
                                        <p:tgtEl>
                                          <p:spTgt spid="97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0"/>
                                        <p:tgtEl>
                                          <p:spTgt spid="9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0"/>
                                        <p:tgtEl>
                                          <p:spTgt spid="97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0"/>
                                        <p:tgtEl>
                                          <p:spTgt spid="9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0"/>
                                        <p:tgtEl>
                                          <p:spTgt spid="9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0"/>
                                        <p:tgtEl>
                                          <p:spTgt spid="9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F38BC56-EC6E-6F41-8A0E-72E032AC66E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63199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3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8AB1082A-8C65-AD4E-AE71-7D49028F696E}"/>
              </a:ext>
            </a:extLst>
          </p:cNvPr>
          <p:cNvSpPr/>
          <p:nvPr/>
        </p:nvSpPr>
        <p:spPr>
          <a:xfrm>
            <a:off x="0" y="4211216"/>
            <a:ext cx="12192000" cy="1654748"/>
          </a:xfrm>
          <a:prstGeom prst="rect">
            <a:avLst/>
          </a:prstGeom>
          <a:blipFill dpi="0" rotWithShape="1">
            <a:blip r:embed="rId7">
              <a:alphaModFix amt="7890"/>
            </a:blip>
            <a:srcRect/>
            <a:tile tx="0" ty="0" sx="100000" sy="100000" flip="none" algn="tl"/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65CF4-2808-2E41-98EE-9B3D7AE7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What does Kedro give you?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A11D39-E596-A943-A5CA-E7177E8B8FDA}"/>
              </a:ext>
            </a:extLst>
          </p:cNvPr>
          <p:cNvGrpSpPr/>
          <p:nvPr/>
        </p:nvGrpSpPr>
        <p:grpSpPr>
          <a:xfrm>
            <a:off x="3477691" y="1695219"/>
            <a:ext cx="2030963" cy="1964613"/>
            <a:chOff x="3477691" y="1695219"/>
            <a:chExt cx="2030963" cy="1964613"/>
          </a:xfrm>
        </p:grpSpPr>
        <p:pic>
          <p:nvPicPr>
            <p:cNvPr id="10" name="Graphic 9" descr="Disk outline">
              <a:extLst>
                <a:ext uri="{FF2B5EF4-FFF2-40B4-BE49-F238E27FC236}">
                  <a16:creationId xmlns:a16="http://schemas.microsoft.com/office/drawing/2014/main" id="{0EB382C2-2741-3F45-BB0F-8344D092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54210" y="1695219"/>
              <a:ext cx="1080000" cy="1080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C94B2C2-2522-F04A-8097-6B45992D2517}"/>
                </a:ext>
              </a:extLst>
            </p:cNvPr>
            <p:cNvSpPr/>
            <p:nvPr/>
          </p:nvSpPr>
          <p:spPr>
            <a:xfrm>
              <a:off x="3477691" y="3198167"/>
              <a:ext cx="20309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kern="0" dirty="0">
                  <a:latin typeface="Titillium Web" pitchFamily="2" charset="77"/>
                  <a:cs typeface="Arial" panose="020B0604020202020204" pitchFamily="34" charset="0"/>
                </a:rPr>
                <a:t>Our core declarative IO abstraction layer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7AA8AB-22C0-F64E-BD5A-505BF5F0FFCE}"/>
                </a:ext>
              </a:extLst>
            </p:cNvPr>
            <p:cNvSpPr/>
            <p:nvPr/>
          </p:nvSpPr>
          <p:spPr>
            <a:xfrm>
              <a:off x="3477691" y="2812309"/>
              <a:ext cx="2030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1"/>
                  </a:solidFill>
                  <a:latin typeface="Titillium Web" pitchFamily="2" charset="77"/>
                  <a:cs typeface="Arial" panose="020B0604020202020204" pitchFamily="34" charset="0"/>
                </a:rPr>
                <a:t>Data Catalog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55713EE-638E-9244-AA8D-B459FEDA17D0}"/>
              </a:ext>
            </a:extLst>
          </p:cNvPr>
          <p:cNvGrpSpPr/>
          <p:nvPr/>
        </p:nvGrpSpPr>
        <p:grpSpPr>
          <a:xfrm>
            <a:off x="6238919" y="1695219"/>
            <a:ext cx="2030963" cy="1964613"/>
            <a:chOff x="6238919" y="1695219"/>
            <a:chExt cx="2030963" cy="1964613"/>
          </a:xfrm>
        </p:grpSpPr>
        <p:pic>
          <p:nvPicPr>
            <p:cNvPr id="8" name="Graphic 7" descr="Hierarchy outline">
              <a:extLst>
                <a:ext uri="{FF2B5EF4-FFF2-40B4-BE49-F238E27FC236}">
                  <a16:creationId xmlns:a16="http://schemas.microsoft.com/office/drawing/2014/main" id="{1C61F1FE-C5BB-F543-A8B7-C15AA92DB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16474" y="1695219"/>
              <a:ext cx="1080000" cy="1080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5A238D-CC42-004E-903D-CFF452B3C4FF}"/>
                </a:ext>
              </a:extLst>
            </p:cNvPr>
            <p:cNvSpPr/>
            <p:nvPr/>
          </p:nvSpPr>
          <p:spPr>
            <a:xfrm>
              <a:off x="6238919" y="3198167"/>
              <a:ext cx="20309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kern="0" dirty="0">
                  <a:latin typeface="Titillium Web" pitchFamily="2" charset="77"/>
                  <a:cs typeface="Arial" panose="020B0604020202020204" pitchFamily="34" charset="0"/>
                </a:rPr>
                <a:t>Constructs which enable data-centric workflows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7EE2219-D98D-EC47-B500-2F64F1FE2D8C}"/>
                </a:ext>
              </a:extLst>
            </p:cNvPr>
            <p:cNvSpPr/>
            <p:nvPr/>
          </p:nvSpPr>
          <p:spPr>
            <a:xfrm>
              <a:off x="6238919" y="2812309"/>
              <a:ext cx="2030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1"/>
                  </a:solidFill>
                  <a:latin typeface="Titillium Web" pitchFamily="2" charset="77"/>
                  <a:cs typeface="Arial" panose="020B0604020202020204" pitchFamily="34" charset="0"/>
                </a:rPr>
                <a:t>Nodes + Pipelines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A4FC0CC-DED9-AA4F-BF15-A172DF26CE97}"/>
              </a:ext>
            </a:extLst>
          </p:cNvPr>
          <p:cNvGrpSpPr/>
          <p:nvPr/>
        </p:nvGrpSpPr>
        <p:grpSpPr>
          <a:xfrm>
            <a:off x="9000148" y="1695220"/>
            <a:ext cx="2477277" cy="1948086"/>
            <a:chOff x="9000148" y="1695220"/>
            <a:chExt cx="2477277" cy="1948086"/>
          </a:xfrm>
        </p:grpSpPr>
        <p:pic>
          <p:nvPicPr>
            <p:cNvPr id="24" name="Graphic 23" descr="Plugged Unplugged outline">
              <a:extLst>
                <a:ext uri="{FF2B5EF4-FFF2-40B4-BE49-F238E27FC236}">
                  <a16:creationId xmlns:a16="http://schemas.microsoft.com/office/drawing/2014/main" id="{A3BF79A3-B24D-3B4E-BA05-A1E3722F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98787" y="1695220"/>
              <a:ext cx="1079999" cy="1079999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5CC893-FAFB-AC40-80F3-37D539F740A8}"/>
                </a:ext>
              </a:extLst>
            </p:cNvPr>
            <p:cNvSpPr/>
            <p:nvPr/>
          </p:nvSpPr>
          <p:spPr>
            <a:xfrm>
              <a:off x="9000148" y="3181641"/>
              <a:ext cx="24772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kern="0" dirty="0">
                  <a:latin typeface="Titillium Web" pitchFamily="2" charset="77"/>
                  <a:cs typeface="Arial" panose="020B0604020202020204" pitchFamily="34" charset="0"/>
                </a:rPr>
                <a:t>Inherit, hook in or plug-in to make Kedro work for you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FA8C061-105A-7F43-BCBD-8154F7ACC534}"/>
                </a:ext>
              </a:extLst>
            </p:cNvPr>
            <p:cNvSpPr/>
            <p:nvPr/>
          </p:nvSpPr>
          <p:spPr>
            <a:xfrm>
              <a:off x="9223305" y="2812309"/>
              <a:ext cx="20309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kern="0" dirty="0">
                  <a:solidFill>
                    <a:schemeClr val="accent1"/>
                  </a:solidFill>
                  <a:latin typeface="Titillium Web" pitchFamily="2" charset="77"/>
                  <a:cs typeface="Arial" panose="020B0604020202020204" pitchFamily="34" charset="0"/>
                </a:rPr>
                <a:t>Extensibility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DF8F05-9525-574D-8D12-CB5F6F6FA755}"/>
              </a:ext>
            </a:extLst>
          </p:cNvPr>
          <p:cNvGrpSpPr/>
          <p:nvPr/>
        </p:nvGrpSpPr>
        <p:grpSpPr>
          <a:xfrm>
            <a:off x="1134140" y="4450667"/>
            <a:ext cx="1921417" cy="1193860"/>
            <a:chOff x="1134140" y="4450667"/>
            <a:chExt cx="1921417" cy="1193860"/>
          </a:xfrm>
        </p:grpSpPr>
        <p:sp>
          <p:nvSpPr>
            <p:cNvPr id="41" name="Pentagon 40">
              <a:extLst>
                <a:ext uri="{FF2B5EF4-FFF2-40B4-BE49-F238E27FC236}">
                  <a16:creationId xmlns:a16="http://schemas.microsoft.com/office/drawing/2014/main" id="{DED6F632-1D9F-E24E-91C7-8F5535D9555E}"/>
                </a:ext>
              </a:extLst>
            </p:cNvPr>
            <p:cNvSpPr/>
            <p:nvPr/>
          </p:nvSpPr>
          <p:spPr>
            <a:xfrm>
              <a:off x="1134140" y="4450667"/>
              <a:ext cx="1921417" cy="119386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rgbClr val="00FF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F5BBC3-F2BC-C34A-9ED7-B12E5A842669}"/>
                </a:ext>
              </a:extLst>
            </p:cNvPr>
            <p:cNvSpPr txBox="1"/>
            <p:nvPr/>
          </p:nvSpPr>
          <p:spPr>
            <a:xfrm>
              <a:off x="1297555" y="4818258"/>
              <a:ext cx="1295866" cy="45867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>
                  <a:latin typeface="DIN Condensed" pitchFamily="2" charset="0"/>
                  <a:cs typeface="Arial" panose="020B0604020202020204" pitchFamily="34" charset="0"/>
                </a:rPr>
                <a:t>Ingest Raw Data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192467-3C10-CE43-9774-4D8060F62C7D}"/>
              </a:ext>
            </a:extLst>
          </p:cNvPr>
          <p:cNvGrpSpPr/>
          <p:nvPr/>
        </p:nvGrpSpPr>
        <p:grpSpPr>
          <a:xfrm>
            <a:off x="2756836" y="4450667"/>
            <a:ext cx="2348397" cy="1193860"/>
            <a:chOff x="2756836" y="4450667"/>
            <a:chExt cx="2348397" cy="1193860"/>
          </a:xfrm>
        </p:grpSpPr>
        <p:sp>
          <p:nvSpPr>
            <p:cNvPr id="43" name="Chevron 42">
              <a:extLst>
                <a:ext uri="{FF2B5EF4-FFF2-40B4-BE49-F238E27FC236}">
                  <a16:creationId xmlns:a16="http://schemas.microsoft.com/office/drawing/2014/main" id="{330A25AF-2318-4A4C-9F6B-0977D729A14B}"/>
                </a:ext>
              </a:extLst>
            </p:cNvPr>
            <p:cNvSpPr/>
            <p:nvPr/>
          </p:nvSpPr>
          <p:spPr>
            <a:xfrm>
              <a:off x="2756836" y="4450667"/>
              <a:ext cx="2348397" cy="119386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FF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AA577C7-CFC6-754F-8D5F-C7CD69A2AF51}"/>
                </a:ext>
              </a:extLst>
            </p:cNvPr>
            <p:cNvSpPr txBox="1"/>
            <p:nvPr/>
          </p:nvSpPr>
          <p:spPr>
            <a:xfrm>
              <a:off x="3439206" y="4825802"/>
              <a:ext cx="1367307" cy="45867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>
                  <a:latin typeface="DIN Condensed" pitchFamily="2" charset="0"/>
                  <a:cs typeface="Arial" panose="020B0604020202020204" pitchFamily="34" charset="0"/>
                </a:rPr>
                <a:t>Clean &amp; Join Data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9C6CCA-A8E2-BC41-9143-3B8B6DA22D4F}"/>
              </a:ext>
            </a:extLst>
          </p:cNvPr>
          <p:cNvGrpSpPr/>
          <p:nvPr/>
        </p:nvGrpSpPr>
        <p:grpSpPr>
          <a:xfrm>
            <a:off x="4806514" y="4450667"/>
            <a:ext cx="2348397" cy="1193860"/>
            <a:chOff x="4806514" y="4450667"/>
            <a:chExt cx="2348397" cy="1193860"/>
          </a:xfrm>
        </p:grpSpPr>
        <p:sp>
          <p:nvSpPr>
            <p:cNvPr id="45" name="Chevron 44">
              <a:extLst>
                <a:ext uri="{FF2B5EF4-FFF2-40B4-BE49-F238E27FC236}">
                  <a16:creationId xmlns:a16="http://schemas.microsoft.com/office/drawing/2014/main" id="{B3495CAF-2964-1A43-8FC0-E2217156C462}"/>
                </a:ext>
              </a:extLst>
            </p:cNvPr>
            <p:cNvSpPr/>
            <p:nvPr/>
          </p:nvSpPr>
          <p:spPr>
            <a:xfrm>
              <a:off x="4806514" y="4450667"/>
              <a:ext cx="2348397" cy="119386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FF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D887316-A385-8244-85A8-78930B61EAC3}"/>
                </a:ext>
              </a:extLst>
            </p:cNvPr>
            <p:cNvSpPr txBox="1"/>
            <p:nvPr/>
          </p:nvSpPr>
          <p:spPr>
            <a:xfrm>
              <a:off x="5525990" y="4825802"/>
              <a:ext cx="1324327" cy="45867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>
                  <a:latin typeface="DIN Condensed" pitchFamily="2" charset="0"/>
                  <a:cs typeface="Arial" panose="020B0604020202020204" pitchFamily="34" charset="0"/>
                </a:rPr>
                <a:t>Engineer Features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3460649-904F-B943-82FD-C04007363F06}"/>
              </a:ext>
            </a:extLst>
          </p:cNvPr>
          <p:cNvGrpSpPr/>
          <p:nvPr/>
        </p:nvGrpSpPr>
        <p:grpSpPr>
          <a:xfrm>
            <a:off x="6856192" y="4450667"/>
            <a:ext cx="2348397" cy="1193860"/>
            <a:chOff x="6856192" y="4450667"/>
            <a:chExt cx="2348397" cy="1193860"/>
          </a:xfrm>
        </p:grpSpPr>
        <p:sp>
          <p:nvSpPr>
            <p:cNvPr id="47" name="Chevron 46">
              <a:extLst>
                <a:ext uri="{FF2B5EF4-FFF2-40B4-BE49-F238E27FC236}">
                  <a16:creationId xmlns:a16="http://schemas.microsoft.com/office/drawing/2014/main" id="{AA1C2D8D-70EF-8849-857A-66DD2036E187}"/>
                </a:ext>
              </a:extLst>
            </p:cNvPr>
            <p:cNvSpPr/>
            <p:nvPr/>
          </p:nvSpPr>
          <p:spPr>
            <a:xfrm>
              <a:off x="6856192" y="4450667"/>
              <a:ext cx="2348397" cy="119386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rgbClr val="00FF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95729F-33D1-E944-A290-7942B810684E}"/>
                </a:ext>
              </a:extLst>
            </p:cNvPr>
            <p:cNvSpPr txBox="1"/>
            <p:nvPr/>
          </p:nvSpPr>
          <p:spPr>
            <a:xfrm>
              <a:off x="7591873" y="4829226"/>
              <a:ext cx="1313995" cy="44616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>
                  <a:latin typeface="DIN Condensed" pitchFamily="2" charset="0"/>
                  <a:cs typeface="Arial" panose="020B0604020202020204" pitchFamily="34" charset="0"/>
                </a:rPr>
                <a:t>Train &amp; Validate Model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58B411-37DA-9846-AE09-646634AF0B0A}"/>
              </a:ext>
            </a:extLst>
          </p:cNvPr>
          <p:cNvGrpSpPr/>
          <p:nvPr/>
        </p:nvGrpSpPr>
        <p:grpSpPr>
          <a:xfrm>
            <a:off x="8905871" y="4450667"/>
            <a:ext cx="2348397" cy="1193860"/>
            <a:chOff x="8905871" y="4450667"/>
            <a:chExt cx="2348397" cy="1193860"/>
          </a:xfrm>
        </p:grpSpPr>
        <p:sp>
          <p:nvSpPr>
            <p:cNvPr id="49" name="Chevron 48">
              <a:extLst>
                <a:ext uri="{FF2B5EF4-FFF2-40B4-BE49-F238E27FC236}">
                  <a16:creationId xmlns:a16="http://schemas.microsoft.com/office/drawing/2014/main" id="{DAEEF2F1-F046-E24B-B995-570E17D4AD54}"/>
                </a:ext>
              </a:extLst>
            </p:cNvPr>
            <p:cNvSpPr/>
            <p:nvPr/>
          </p:nvSpPr>
          <p:spPr>
            <a:xfrm>
              <a:off x="8905871" y="4450667"/>
              <a:ext cx="2348397" cy="119386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5A44A20-5F0D-8541-B025-E87366C6999E}"/>
                </a:ext>
              </a:extLst>
            </p:cNvPr>
            <p:cNvSpPr txBox="1"/>
            <p:nvPr/>
          </p:nvSpPr>
          <p:spPr>
            <a:xfrm>
              <a:off x="9705770" y="4812003"/>
              <a:ext cx="585741" cy="45867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>
              <a:noAutofit/>
            </a:bodyPr>
            <a:lstStyle/>
            <a:p>
              <a:pPr algn="ctr"/>
              <a:r>
                <a:rPr lang="en-US" sz="1400" dirty="0">
                  <a:latin typeface="DIN Condensed" pitchFamily="2" charset="0"/>
                  <a:cs typeface="Arial" panose="020B0604020202020204" pitchFamily="34" charset="0"/>
                </a:rPr>
                <a:t>Deploy</a:t>
              </a:r>
            </a:p>
            <a:p>
              <a:pPr algn="ctr"/>
              <a:r>
                <a:rPr lang="en-US" sz="1400" dirty="0">
                  <a:latin typeface="DIN Condensed" pitchFamily="2" charset="0"/>
                  <a:cs typeface="Arial" panose="020B0604020202020204" pitchFamily="34" charset="0"/>
                </a:rPr>
                <a:t>Model</a:t>
              </a:r>
            </a:p>
          </p:txBody>
        </p:sp>
        <p:pic>
          <p:nvPicPr>
            <p:cNvPr id="95236" name="Picture 4" descr="Apache Airflow Documentation — Airflow Documentation">
              <a:extLst>
                <a:ext uri="{FF2B5EF4-FFF2-40B4-BE49-F238E27FC236}">
                  <a16:creationId xmlns:a16="http://schemas.microsoft.com/office/drawing/2014/main" id="{4BB1FC60-8C71-3247-845B-6106308DB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7081" y="4684570"/>
              <a:ext cx="132572" cy="132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238" name="Picture 6" descr="Prefect Docs">
              <a:extLst>
                <a:ext uri="{FF2B5EF4-FFF2-40B4-BE49-F238E27FC236}">
                  <a16:creationId xmlns:a16="http://schemas.microsoft.com/office/drawing/2014/main" id="{390F1127-C662-9945-A78F-E43053C35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3794" y="4852131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240" name="Picture 8" descr="Google Cloud launches Vertex AI, a new managed machine learning platform |  TechCrunch">
              <a:extLst>
                <a:ext uri="{FF2B5EF4-FFF2-40B4-BE49-F238E27FC236}">
                  <a16:creationId xmlns:a16="http://schemas.microsoft.com/office/drawing/2014/main" id="{50D1B8EA-C79B-8B4E-8337-DAB771D72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5740" y="5153442"/>
              <a:ext cx="236741" cy="236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242" name="Picture 10" descr="Argo Project">
              <a:extLst>
                <a:ext uri="{FF2B5EF4-FFF2-40B4-BE49-F238E27FC236}">
                  <a16:creationId xmlns:a16="http://schemas.microsoft.com/office/drawing/2014/main" id="{B0E298ED-D243-7841-8726-6A6BF22C0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7523" y="4974629"/>
              <a:ext cx="172130" cy="220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233" name="Group 95232">
            <a:extLst>
              <a:ext uri="{FF2B5EF4-FFF2-40B4-BE49-F238E27FC236}">
                <a16:creationId xmlns:a16="http://schemas.microsoft.com/office/drawing/2014/main" id="{1203973E-B621-4E4B-B721-3FC4D4CE85DF}"/>
              </a:ext>
            </a:extLst>
          </p:cNvPr>
          <p:cNvGrpSpPr/>
          <p:nvPr/>
        </p:nvGrpSpPr>
        <p:grpSpPr>
          <a:xfrm>
            <a:off x="1134140" y="5980674"/>
            <a:ext cx="7617974" cy="522693"/>
            <a:chOff x="1134140" y="5980674"/>
            <a:chExt cx="7617974" cy="52269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4933BA1-66F5-C04E-A8EA-6E1C7EA32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755234" y="6105415"/>
              <a:ext cx="397952" cy="397952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E6204D0-9010-3F41-9568-25898F4D53E2}"/>
                </a:ext>
              </a:extLst>
            </p:cNvPr>
            <p:cNvSpPr/>
            <p:nvPr/>
          </p:nvSpPr>
          <p:spPr>
            <a:xfrm>
              <a:off x="3902546" y="6169637"/>
              <a:ext cx="241121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solidFill>
                    <a:srgbClr val="00FFBC"/>
                  </a:solidFill>
                  <a:latin typeface="Titillium Web" pitchFamily="2" charset="77"/>
                  <a:cs typeface="Arial" panose="020B0604020202020204" pitchFamily="34" charset="0"/>
                </a:rPr>
                <a:t>Kedro zone of influence</a:t>
              </a:r>
            </a:p>
          </p:txBody>
        </p:sp>
        <p:sp>
          <p:nvSpPr>
            <p:cNvPr id="95232" name="Right Brace 95231">
              <a:extLst>
                <a:ext uri="{FF2B5EF4-FFF2-40B4-BE49-F238E27FC236}">
                  <a16:creationId xmlns:a16="http://schemas.microsoft.com/office/drawing/2014/main" id="{5D28FBF6-11A6-ED4E-9BED-35B19B2AED66}"/>
                </a:ext>
              </a:extLst>
            </p:cNvPr>
            <p:cNvSpPr/>
            <p:nvPr/>
          </p:nvSpPr>
          <p:spPr>
            <a:xfrm rot="5400000">
              <a:off x="4880755" y="2234059"/>
              <a:ext cx="124744" cy="7617974"/>
            </a:xfrm>
            <a:prstGeom prst="rightBrace">
              <a:avLst/>
            </a:prstGeom>
            <a:ln w="6350" cap="sq">
              <a:solidFill>
                <a:srgbClr val="00FFBC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807888-419A-524F-A706-64358207CF2C}"/>
              </a:ext>
            </a:extLst>
          </p:cNvPr>
          <p:cNvGrpSpPr/>
          <p:nvPr/>
        </p:nvGrpSpPr>
        <p:grpSpPr>
          <a:xfrm>
            <a:off x="716462" y="1695219"/>
            <a:ext cx="2030964" cy="1964613"/>
            <a:chOff x="716462" y="1695219"/>
            <a:chExt cx="2030964" cy="196461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E835C9D-CA38-1B4B-82E5-1515B7402A22}"/>
                </a:ext>
              </a:extLst>
            </p:cNvPr>
            <p:cNvGrpSpPr/>
            <p:nvPr/>
          </p:nvGrpSpPr>
          <p:grpSpPr>
            <a:xfrm>
              <a:off x="716462" y="1695219"/>
              <a:ext cx="2030964" cy="1964613"/>
              <a:chOff x="716462" y="1695219"/>
              <a:chExt cx="2030964" cy="1964613"/>
            </a:xfrm>
          </p:grpSpPr>
          <p:pic>
            <p:nvPicPr>
              <p:cNvPr id="14" name="Graphic 13" descr="Open folder outline">
                <a:extLst>
                  <a:ext uri="{FF2B5EF4-FFF2-40B4-BE49-F238E27FC236}">
                    <a16:creationId xmlns:a16="http://schemas.microsoft.com/office/drawing/2014/main" id="{9C463D6F-F74E-D84D-8A56-C303C94B9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191946" y="1695219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9AE0FC6-A378-2742-887B-675AC8EAA5C0}"/>
                  </a:ext>
                </a:extLst>
              </p:cNvPr>
              <p:cNvSpPr/>
              <p:nvPr/>
            </p:nvSpPr>
            <p:spPr>
              <a:xfrm>
                <a:off x="716462" y="3198167"/>
                <a:ext cx="203096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kern="0" dirty="0">
                    <a:latin typeface="Titillium Web" pitchFamily="2" charset="77"/>
                    <a:cs typeface="Arial" panose="020B0604020202020204" pitchFamily="34" charset="0"/>
                  </a:rPr>
                  <a:t>Inspired by </a:t>
                </a:r>
                <a:br>
                  <a:rPr lang="en-US" sz="1200" kern="0" dirty="0">
                    <a:latin typeface="Titillium Web" pitchFamily="2" charset="77"/>
                    <a:cs typeface="Arial" panose="020B0604020202020204" pitchFamily="34" charset="0"/>
                  </a:rPr>
                </a:br>
                <a:r>
                  <a:rPr lang="en-US" sz="1200" kern="0" dirty="0" err="1">
                    <a:latin typeface="Titillium Web" pitchFamily="2" charset="77"/>
                    <a:cs typeface="Arial" panose="020B0604020202020204" pitchFamily="34" charset="0"/>
                  </a:rPr>
                  <a:t>Cookiecutter</a:t>
                </a:r>
                <a:r>
                  <a:rPr lang="en-US" sz="1200" kern="0" dirty="0">
                    <a:latin typeface="Titillium Web" pitchFamily="2" charset="77"/>
                    <a:cs typeface="Arial" panose="020B0604020202020204" pitchFamily="34" charset="0"/>
                  </a:rPr>
                  <a:t> Data Science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E51D1A-4B27-7543-A01C-F00BF5D55E41}"/>
                  </a:ext>
                </a:extLst>
              </p:cNvPr>
              <p:cNvSpPr/>
              <p:nvPr/>
            </p:nvSpPr>
            <p:spPr>
              <a:xfrm>
                <a:off x="716463" y="2812499"/>
                <a:ext cx="203096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kern="0" dirty="0">
                    <a:solidFill>
                      <a:schemeClr val="accent1"/>
                    </a:solidFill>
                    <a:latin typeface="Titillium Web" pitchFamily="2" charset="77"/>
                    <a:cs typeface="Arial" panose="020B0604020202020204" pitchFamily="34" charset="0"/>
                  </a:rPr>
                  <a:t>Project Template</a:t>
                </a:r>
              </a:p>
            </p:txBody>
          </p:sp>
        </p:grpSp>
        <p:pic>
          <p:nvPicPr>
            <p:cNvPr id="58" name="Picture 17" descr="Cookies - Free food icons">
              <a:extLst>
                <a:ext uri="{FF2B5EF4-FFF2-40B4-BE49-F238E27FC236}">
                  <a16:creationId xmlns:a16="http://schemas.microsoft.com/office/drawing/2014/main" id="{524A27DA-8153-F845-94D8-54CB6FD69D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116" y="2212881"/>
              <a:ext cx="253654" cy="25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09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8505D52F-6016-AA4A-AC47-FD75B6E87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568638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9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EA6E35B2-FF5D-F442-9FAC-EBF988587738}"/>
              </a:ext>
            </a:extLst>
          </p:cNvPr>
          <p:cNvGrpSpPr/>
          <p:nvPr/>
        </p:nvGrpSpPr>
        <p:grpSpPr>
          <a:xfrm>
            <a:off x="3368" y="-7434"/>
            <a:ext cx="12185265" cy="6865434"/>
            <a:chOff x="3368" y="-7434"/>
            <a:chExt cx="12185265" cy="6865434"/>
          </a:xfrm>
        </p:grpSpPr>
        <p:pic>
          <p:nvPicPr>
            <p:cNvPr id="28" name="Picture 27" descr="Background pattern&#10;&#10;Description automatically generated">
              <a:extLst>
                <a:ext uri="{FF2B5EF4-FFF2-40B4-BE49-F238E27FC236}">
                  <a16:creationId xmlns:a16="http://schemas.microsoft.com/office/drawing/2014/main" id="{99649934-7EDC-EB43-8D03-0A6EADDA5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5000"/>
            </a:blip>
            <a:stretch>
              <a:fillRect/>
            </a:stretch>
          </p:blipFill>
          <p:spPr>
            <a:xfrm>
              <a:off x="3368" y="0"/>
              <a:ext cx="6851149" cy="6858000"/>
            </a:xfrm>
            <a:prstGeom prst="rect">
              <a:avLst/>
            </a:prstGeom>
            <a:noFill/>
          </p:spPr>
        </p:pic>
        <p:pic>
          <p:nvPicPr>
            <p:cNvPr id="47" name="Picture 46" descr="Background pattern&#10;&#10;Description automatically generated">
              <a:extLst>
                <a:ext uri="{FF2B5EF4-FFF2-40B4-BE49-F238E27FC236}">
                  <a16:creationId xmlns:a16="http://schemas.microsoft.com/office/drawing/2014/main" id="{7182DC1F-0995-5D42-BCD3-3D4AF1709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25000"/>
            </a:blip>
            <a:srcRect r="22117"/>
            <a:stretch/>
          </p:blipFill>
          <p:spPr>
            <a:xfrm>
              <a:off x="6852729" y="-7434"/>
              <a:ext cx="5335904" cy="6858000"/>
            </a:xfrm>
            <a:prstGeom prst="rect">
              <a:avLst/>
            </a:prstGeom>
            <a:noFill/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E2A35353-D0CD-954C-AC55-0FE4C96D2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8858" y="3909682"/>
            <a:ext cx="1668075" cy="1668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1E4E27-52EF-7C42-AD9A-C13070128F96}"/>
              </a:ext>
            </a:extLst>
          </p:cNvPr>
          <p:cNvSpPr txBox="1"/>
          <p:nvPr/>
        </p:nvSpPr>
        <p:spPr>
          <a:xfrm>
            <a:off x="5642871" y="4640687"/>
            <a:ext cx="7400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itillium Web" pitchFamily="2" charset="77"/>
                <a:cs typeface="Arial" panose="020B0604020202020204" pitchFamily="34" charset="0"/>
              </a:rPr>
              <a:t>Official        </a:t>
            </a:r>
          </a:p>
          <a:p>
            <a:pPr algn="ctr"/>
            <a:r>
              <a:rPr lang="en-US" sz="1050" dirty="0">
                <a:latin typeface="Titillium Web" pitchFamily="2" charset="77"/>
                <a:cs typeface="Arial" panose="020B0604020202020204" pitchFamily="34" charset="0"/>
              </a:rPr>
              <a:t>Support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8E5905-6A27-DD42-86BE-EDC241EFC68A}"/>
              </a:ext>
            </a:extLst>
          </p:cNvPr>
          <p:cNvGrpSpPr/>
          <p:nvPr/>
        </p:nvGrpSpPr>
        <p:grpSpPr>
          <a:xfrm>
            <a:off x="310345" y="4153095"/>
            <a:ext cx="4196544" cy="1351626"/>
            <a:chOff x="310345" y="4153095"/>
            <a:chExt cx="4196544" cy="1351626"/>
          </a:xfrm>
        </p:grpSpPr>
        <p:sp>
          <p:nvSpPr>
            <p:cNvPr id="4" name="Half-frame 3">
              <a:extLst>
                <a:ext uri="{FF2B5EF4-FFF2-40B4-BE49-F238E27FC236}">
                  <a16:creationId xmlns:a16="http://schemas.microsoft.com/office/drawing/2014/main" id="{A060DCEF-1EF5-A347-BE17-D0853214F84A}"/>
                </a:ext>
              </a:extLst>
            </p:cNvPr>
            <p:cNvSpPr/>
            <p:nvPr/>
          </p:nvSpPr>
          <p:spPr>
            <a:xfrm rot="8100000">
              <a:off x="3613754" y="4282596"/>
              <a:ext cx="893135" cy="893135"/>
            </a:xfrm>
            <a:prstGeom prst="halfFrame">
              <a:avLst/>
            </a:prstGeom>
            <a:solidFill>
              <a:schemeClr val="accent1"/>
            </a:solidFill>
            <a:ln w="133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bg1"/>
                </a:solidFill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E2A2E957-2430-1D48-9580-C9082C029427}"/>
                </a:ext>
              </a:extLst>
            </p:cNvPr>
            <p:cNvSpPr txBox="1">
              <a:spLocks/>
            </p:cNvSpPr>
            <p:nvPr/>
          </p:nvSpPr>
          <p:spPr>
            <a:xfrm>
              <a:off x="531957" y="4917786"/>
              <a:ext cx="3324476" cy="58693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tabLst>
                  <a:tab pos="359851" algn="l"/>
                </a:tabLst>
                <a:defRPr lang="x-none" sz="2600" b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2pPr>
              <a:lvl3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3pPr>
              <a:lvl4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4pPr>
              <a:lvl5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5pPr>
              <a:lvl6pPr marL="609630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6pPr>
              <a:lvl7pPr marL="1219261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7pPr>
              <a:lvl8pPr marL="1828891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8pPr>
              <a:lvl9pPr marL="2438522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accent5"/>
                  </a:solidFill>
                  <a:latin typeface="Titillium Web" pitchFamily="2" charset="77"/>
                  <a:cs typeface="Arial" panose="020B0604020202020204" pitchFamily="34" charset="0"/>
                </a:rPr>
                <a:t>Documentation is available on Read The Docs: </a:t>
              </a:r>
              <a:r>
                <a:rPr lang="en-US" sz="1200" kern="0" dirty="0">
                  <a:solidFill>
                    <a:schemeClr val="accent1"/>
                  </a:solidFill>
                  <a:latin typeface="Titillium Web" pitchFamily="2" charset="77"/>
                  <a:cs typeface="Arial" panose="020B0604020202020204" pitchFamily="34" charset="0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kedro.readthedocs.io/</a:t>
              </a:r>
              <a:endParaRPr lang="en-US" sz="1200" kern="0" dirty="0">
                <a:solidFill>
                  <a:schemeClr val="accent1"/>
                </a:solidFill>
                <a:latin typeface="Titillium Web" pitchFamily="2" charset="77"/>
                <a:cs typeface="Arial" panose="020B0604020202020204" pitchFamily="34" charset="0"/>
              </a:endParaRPr>
            </a:p>
            <a:p>
              <a:pPr algn="ctr"/>
              <a:endParaRPr lang="en-US" sz="1200" kern="0" dirty="0">
                <a:solidFill>
                  <a:schemeClr val="accent5"/>
                </a:solidFill>
                <a:latin typeface="Titillium Web" pitchFamily="2" charset="77"/>
                <a:cs typeface="Arial" panose="020B0604020202020204" pitchFamily="34" charset="0"/>
              </a:endParaRPr>
            </a:p>
          </p:txBody>
        </p:sp>
        <p:pic>
          <p:nvPicPr>
            <p:cNvPr id="37890" name="Picture 2" descr="Expand Interoperability of Hosted Scientific Documentation - Chan  Zuckerberg Initiative">
              <a:extLst>
                <a:ext uri="{FF2B5EF4-FFF2-40B4-BE49-F238E27FC236}">
                  <a16:creationId xmlns:a16="http://schemas.microsoft.com/office/drawing/2014/main" id="{A51FD697-4710-7047-80D4-07C59F4B6F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45" y="4153095"/>
              <a:ext cx="3546088" cy="709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51D4F57-872F-D543-BF41-ECBDD6776B47}"/>
              </a:ext>
            </a:extLst>
          </p:cNvPr>
          <p:cNvGrpSpPr/>
          <p:nvPr/>
        </p:nvGrpSpPr>
        <p:grpSpPr>
          <a:xfrm>
            <a:off x="7450690" y="3736704"/>
            <a:ext cx="4235191" cy="1801236"/>
            <a:chOff x="7450690" y="3736704"/>
            <a:chExt cx="4235191" cy="1801236"/>
          </a:xfrm>
        </p:grpSpPr>
        <p:sp>
          <p:nvSpPr>
            <p:cNvPr id="5" name="Half-frame 4">
              <a:extLst>
                <a:ext uri="{FF2B5EF4-FFF2-40B4-BE49-F238E27FC236}">
                  <a16:creationId xmlns:a16="http://schemas.microsoft.com/office/drawing/2014/main" id="{E5D9D406-44DF-0F40-9F7C-7EBE38B7A086}"/>
                </a:ext>
              </a:extLst>
            </p:cNvPr>
            <p:cNvSpPr/>
            <p:nvPr/>
          </p:nvSpPr>
          <p:spPr>
            <a:xfrm rot="18900000">
              <a:off x="7450690" y="4282597"/>
              <a:ext cx="893135" cy="893135"/>
            </a:xfrm>
            <a:prstGeom prst="halfFrame">
              <a:avLst/>
            </a:prstGeom>
            <a:solidFill>
              <a:schemeClr val="accent1"/>
            </a:solidFill>
            <a:ln w="133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bg1"/>
                </a:solidFill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F777EF34-13DD-D546-B293-0C0FA1C44070}"/>
                </a:ext>
              </a:extLst>
            </p:cNvPr>
            <p:cNvSpPr txBox="1">
              <a:spLocks/>
            </p:cNvSpPr>
            <p:nvPr/>
          </p:nvSpPr>
          <p:spPr>
            <a:xfrm>
              <a:off x="8145125" y="4951005"/>
              <a:ext cx="3540756" cy="58693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tabLst>
                  <a:tab pos="359851" algn="l"/>
                </a:tabLst>
                <a:defRPr lang="x-none" sz="2600" b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2pPr>
              <a:lvl3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3pPr>
              <a:lvl4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4pPr>
              <a:lvl5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5pPr>
              <a:lvl6pPr marL="609630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6pPr>
              <a:lvl7pPr marL="1219261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7pPr>
              <a:lvl8pPr marL="1828891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8pPr>
              <a:lvl9pPr marL="2438522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accent5"/>
                  </a:solidFill>
                  <a:latin typeface="Titillium Web" pitchFamily="2" charset="77"/>
                  <a:cs typeface="Arial" panose="020B0604020202020204" pitchFamily="34" charset="0"/>
                </a:rPr>
                <a:t>Source-code and discussions:</a:t>
              </a:r>
              <a:br>
                <a:rPr lang="en-US" sz="1200" kern="0" dirty="0">
                  <a:solidFill>
                    <a:schemeClr val="accent5"/>
                  </a:solidFill>
                  <a:latin typeface="Titillium Web" pitchFamily="2" charset="77"/>
                  <a:cs typeface="Arial" panose="020B0604020202020204" pitchFamily="34" charset="0"/>
                </a:rPr>
              </a:br>
              <a:r>
                <a:rPr lang="en-US" sz="1200" kern="0" dirty="0">
                  <a:solidFill>
                    <a:schemeClr val="accent1"/>
                  </a:solidFill>
                  <a:latin typeface="Titillium Web" pitchFamily="2" charset="77"/>
                  <a:cs typeface="Arial" panose="020B0604020202020204" pitchFamily="34" charset="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github.com/kedro-org/kedro/</a:t>
              </a:r>
              <a:r>
                <a:rPr lang="en-US" sz="1200" kern="0" dirty="0">
                  <a:solidFill>
                    <a:schemeClr val="accent1"/>
                  </a:solidFill>
                  <a:latin typeface="Titillium Web" pitchFamily="2" charset="77"/>
                  <a:cs typeface="Arial" panose="020B0604020202020204" pitchFamily="34" charset="0"/>
                </a:rPr>
                <a:t>   </a:t>
              </a:r>
            </a:p>
            <a:p>
              <a:pPr algn="ctr"/>
              <a:r>
                <a:rPr lang="en-US" sz="1200" kern="0" dirty="0">
                  <a:solidFill>
                    <a:schemeClr val="accent5"/>
                  </a:solidFill>
                  <a:latin typeface="Titillium Web" pitchFamily="2" charset="77"/>
                  <a:cs typeface="Arial" panose="020B0604020202020204" pitchFamily="34" charset="0"/>
                </a:rPr>
                <a:t>For feature requests, bug reports and contributions</a:t>
              </a:r>
            </a:p>
          </p:txBody>
        </p:sp>
        <p:pic>
          <p:nvPicPr>
            <p:cNvPr id="37892" name="Picture 4" descr="Az Module Scripts in GitHub Actions | Aidan Finn, IT Pro">
              <a:extLst>
                <a:ext uri="{FF2B5EF4-FFF2-40B4-BE49-F238E27FC236}">
                  <a16:creationId xmlns:a16="http://schemas.microsoft.com/office/drawing/2014/main" id="{CAA0F9EB-C30B-5943-B2A3-4FEA2005F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3317" y="3736704"/>
              <a:ext cx="1764372" cy="992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020429-C1FF-F247-B0A9-D42E7142CB69}"/>
              </a:ext>
            </a:extLst>
          </p:cNvPr>
          <p:cNvGrpSpPr/>
          <p:nvPr/>
        </p:nvGrpSpPr>
        <p:grpSpPr>
          <a:xfrm>
            <a:off x="3341815" y="1805395"/>
            <a:ext cx="4534992" cy="1739723"/>
            <a:chOff x="3341815" y="1805395"/>
            <a:chExt cx="4534992" cy="1739723"/>
          </a:xfrm>
        </p:grpSpPr>
        <p:sp>
          <p:nvSpPr>
            <p:cNvPr id="6" name="Half-frame 5">
              <a:extLst>
                <a:ext uri="{FF2B5EF4-FFF2-40B4-BE49-F238E27FC236}">
                  <a16:creationId xmlns:a16="http://schemas.microsoft.com/office/drawing/2014/main" id="{AF462B57-75C4-7B4A-94FD-8A6363F4EEBA}"/>
                </a:ext>
              </a:extLst>
            </p:cNvPr>
            <p:cNvSpPr/>
            <p:nvPr/>
          </p:nvSpPr>
          <p:spPr>
            <a:xfrm rot="13500000">
              <a:off x="5574695" y="2651983"/>
              <a:ext cx="893135" cy="893135"/>
            </a:xfrm>
            <a:prstGeom prst="halfFrame">
              <a:avLst/>
            </a:prstGeom>
            <a:solidFill>
              <a:schemeClr val="accent1"/>
            </a:solidFill>
            <a:ln w="133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8215C0-12C3-794B-BF37-951D8D1DC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70000" contrast="-70000"/>
            </a:blip>
            <a:stretch>
              <a:fillRect/>
            </a:stretch>
          </p:blipFill>
          <p:spPr>
            <a:xfrm>
              <a:off x="3936404" y="1805395"/>
              <a:ext cx="2405864" cy="661613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015C54E-8788-4E4E-BDDE-59D983F4AAAD}"/>
                </a:ext>
              </a:extLst>
            </p:cNvPr>
            <p:cNvSpPr txBox="1">
              <a:spLocks/>
            </p:cNvSpPr>
            <p:nvPr/>
          </p:nvSpPr>
          <p:spPr>
            <a:xfrm>
              <a:off x="3341815" y="2467008"/>
              <a:ext cx="3540756" cy="447820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>
              <a:lvl1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tabLst>
                  <a:tab pos="359851" algn="l"/>
                </a:tabLst>
                <a:defRPr lang="x-none" sz="2600" b="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2pPr>
              <a:lvl3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3pPr>
              <a:lvl4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4pPr>
              <a:lvl5pPr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5pPr>
              <a:lvl6pPr marL="609630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6pPr>
              <a:lvl7pPr marL="1219261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7pPr>
              <a:lvl8pPr marL="1828891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8pPr>
              <a:lvl9pPr marL="2438522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defRPr lang="x-none" sz="2533" b="1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accent5"/>
                  </a:solidFill>
                  <a:latin typeface="Titillium Web" pitchFamily="2" charset="77"/>
                  <a:cs typeface="Arial" panose="020B0604020202020204" pitchFamily="34" charset="0"/>
                </a:rPr>
                <a:t>The Kedro community is active on: </a:t>
              </a:r>
              <a:r>
                <a:rPr lang="en-US" sz="1200" kern="0" dirty="0">
                  <a:solidFill>
                    <a:schemeClr val="accent1"/>
                  </a:solidFill>
                  <a:latin typeface="Titillium Web" pitchFamily="2" charset="77"/>
                  <a:cs typeface="Arial" panose="020B0604020202020204" pitchFamily="34" charset="0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https://discord.gg/7sTm3y5kKu</a:t>
              </a:r>
              <a:r>
                <a:rPr lang="en-US" sz="1200" kern="0" dirty="0">
                  <a:solidFill>
                    <a:schemeClr val="accent1"/>
                  </a:solidFill>
                  <a:latin typeface="Titillium Web" pitchFamily="2" charset="77"/>
                  <a:cs typeface="Arial" panose="020B0604020202020204" pitchFamily="34" charset="0"/>
                </a:rPr>
                <a:t> </a:t>
              </a:r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D65FEA0-A033-E546-B947-4C7223942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0871" y="1828892"/>
              <a:ext cx="1085936" cy="1085936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715240A1-3EEB-C34B-A55F-5EF6FE123D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367115">
            <a:off x="10275863" y="592725"/>
            <a:ext cx="1043651" cy="1145662"/>
          </a:xfrm>
          <a:prstGeom prst="rect">
            <a:avLst/>
          </a:prstGeom>
        </p:spPr>
      </p:pic>
      <p:pic>
        <p:nvPicPr>
          <p:cNvPr id="50" name="Picture 3">
            <a:extLst>
              <a:ext uri="{FF2B5EF4-FFF2-40B4-BE49-F238E27FC236}">
                <a16:creationId xmlns:a16="http://schemas.microsoft.com/office/drawing/2014/main" id="{E921CD63-94E7-064B-A3EE-BA5A00830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5983">
            <a:off x="9510519" y="1162158"/>
            <a:ext cx="952801" cy="9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B98987F-6EB1-754A-9F61-9131B5B4BFFA}"/>
              </a:ext>
            </a:extLst>
          </p:cNvPr>
          <p:cNvSpPr/>
          <p:nvPr/>
        </p:nvSpPr>
        <p:spPr>
          <a:xfrm>
            <a:off x="9438449" y="2054746"/>
            <a:ext cx="1941557" cy="530915"/>
          </a:xfrm>
          <a:prstGeom prst="rect">
            <a:avLst/>
          </a:prstGeom>
          <a:solidFill>
            <a:srgbClr val="BFBFBF">
              <a:alpha val="11000"/>
            </a:srgbClr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Titillium Web" pitchFamily="2" charset="77"/>
              </a:rPr>
              <a:t>Become a </a:t>
            </a:r>
            <a:r>
              <a:rPr lang="en-US" b="1" dirty="0" err="1">
                <a:solidFill>
                  <a:srgbClr val="FFC501"/>
                </a:solidFill>
                <a:latin typeface="Titillium Web" pitchFamily="2" charset="77"/>
              </a:rPr>
              <a:t>Kedroid</a:t>
            </a:r>
            <a:endParaRPr lang="en-US" b="1" dirty="0">
              <a:solidFill>
                <a:srgbClr val="FFC501"/>
              </a:solidFill>
              <a:latin typeface="Titillium Web" pitchFamily="2" charset="77"/>
            </a:endParaRPr>
          </a:p>
          <a:p>
            <a:r>
              <a:rPr lang="en-US" sz="1000" b="1" dirty="0">
                <a:solidFill>
                  <a:schemeClr val="accent5"/>
                </a:solidFill>
                <a:latin typeface="Titillium Web" pitchFamily="2" charset="77"/>
              </a:rPr>
              <a:t>Help the community, get swag</a:t>
            </a:r>
          </a:p>
        </p:txBody>
      </p:sp>
      <p:pic>
        <p:nvPicPr>
          <p:cNvPr id="37905" name="Picture 17" descr="Twitter verification - Wikipedia">
            <a:extLst>
              <a:ext uri="{FF2B5EF4-FFF2-40B4-BE49-F238E27FC236}">
                <a16:creationId xmlns:a16="http://schemas.microsoft.com/office/drawing/2014/main" id="{F4214E86-7796-9C42-8125-5FDAE433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425" y="506129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337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1F0F11F-3462-FF42-8FE8-5B268AC4C5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719603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1F0F11F-3462-FF42-8FE8-5B268AC4C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3DCD828-7140-174C-A937-DC8C7A7ED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21" y="1384700"/>
            <a:ext cx="3851606" cy="5227180"/>
          </a:xfrm>
          <a:prstGeom prst="rect">
            <a:avLst/>
          </a:prstGeo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40FD14A-3B18-E64C-A74E-F3A99219A1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Building our first pipeline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C4FEBD-FAED-E44B-ADA8-C51EC39E50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A Kedro worked example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88B3D0D-8651-6A49-A644-DCA4782E226F}"/>
              </a:ext>
            </a:extLst>
          </p:cNvPr>
          <p:cNvSpPr/>
          <p:nvPr/>
        </p:nvSpPr>
        <p:spPr>
          <a:xfrm>
            <a:off x="6233467" y="1899299"/>
            <a:ext cx="4237397" cy="499010"/>
          </a:xfrm>
          <a:prstGeom prst="roundRect">
            <a:avLst/>
          </a:prstGeom>
          <a:solidFill>
            <a:schemeClr val="tx2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solidFill>
                  <a:srgbClr val="00B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6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kedro viz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6AF69-048F-5441-B78D-51AB9770CBEB}"/>
              </a:ext>
            </a:extLst>
          </p:cNvPr>
          <p:cNvSpPr/>
          <p:nvPr/>
        </p:nvSpPr>
        <p:spPr>
          <a:xfrm flipH="1">
            <a:off x="8211956" y="2033604"/>
            <a:ext cx="45719" cy="230400"/>
          </a:xfrm>
          <a:prstGeom prst="rect">
            <a:avLst/>
          </a:prstGeom>
          <a:solidFill>
            <a:srgbClr val="00BCFF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36D76E-F4EE-844F-B959-3861455FE54E}"/>
              </a:ext>
            </a:extLst>
          </p:cNvPr>
          <p:cNvSpPr/>
          <p:nvPr/>
        </p:nvSpPr>
        <p:spPr>
          <a:xfrm>
            <a:off x="8410179" y="2398309"/>
            <a:ext cx="214834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BFBFBF"/>
                </a:solidFill>
                <a:latin typeface="Titillium Web" pitchFamily="2" charset="77"/>
                <a:cs typeface="Consolas" panose="020B0609020204030204" pitchFamily="49" charset="0"/>
              </a:rPr>
              <a:t>See for yourself on</a:t>
            </a:r>
            <a:r>
              <a:rPr lang="en-US" sz="1050" dirty="0">
                <a:solidFill>
                  <a:srgbClr val="00BCFF"/>
                </a:solidFill>
                <a:latin typeface="Titillium Web" pitchFamily="2" charset="77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BCFF"/>
                </a:solidFill>
                <a:latin typeface="Titillium Web" pitchFamily="2" charset="77"/>
                <a:cs typeface="Consolas" panose="020B0609020204030204" pitchFamily="49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demo.kedro.org</a:t>
            </a:r>
            <a:endParaRPr lang="en-US" sz="1050" dirty="0">
              <a:solidFill>
                <a:srgbClr val="00BCFF"/>
              </a:solidFill>
              <a:latin typeface="Titillium Web" pitchFamily="2" charset="77"/>
              <a:cs typeface="Consolas" panose="020B0609020204030204" pitchFamily="49" charset="0"/>
            </a:endParaRPr>
          </a:p>
        </p:txBody>
      </p:sp>
      <p:pic>
        <p:nvPicPr>
          <p:cNvPr id="49165" name="Picture 13" descr="Kedro-Viz Pipeline Visualisation">
            <a:extLst>
              <a:ext uri="{FF2B5EF4-FFF2-40B4-BE49-F238E27FC236}">
                <a16:creationId xmlns:a16="http://schemas.microsoft.com/office/drawing/2014/main" id="{DAEE0316-BB95-C445-9D9F-C9266025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95" y="2827132"/>
            <a:ext cx="4916640" cy="27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76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animBg="1"/>
      <p:bldP spid="6" grpId="1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1F0F11F-3462-FF42-8FE8-5B268AC4C5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76843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2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1F0F11F-3462-FF42-8FE8-5B268AC4C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6DC1465A-BE75-DC4C-87C3-4F4E2BC903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32" r="10939" b="27289"/>
          <a:stretch/>
        </p:blipFill>
        <p:spPr>
          <a:xfrm>
            <a:off x="1447273" y="1312117"/>
            <a:ext cx="3876924" cy="50055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AA85B2-EE4B-1348-A9BE-33EB7E60B87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40FD14A-3B18-E64C-A74E-F3A99219A1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Building our first pipeline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C4FEBD-FAED-E44B-ADA8-C51EC39E50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A Kedro worked example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218E5E-B877-0146-8EC5-D1B2D616C0E4}"/>
              </a:ext>
            </a:extLst>
          </p:cNvPr>
          <p:cNvSpPr/>
          <p:nvPr/>
        </p:nvSpPr>
        <p:spPr>
          <a:xfrm>
            <a:off x="5839212" y="1475790"/>
            <a:ext cx="5798051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Titillium Web" pitchFamily="2" charset="77"/>
              </a:rPr>
              <a:t>Scenario</a:t>
            </a:r>
            <a:br>
              <a:rPr lang="en-GB" b="1" dirty="0">
                <a:solidFill>
                  <a:schemeClr val="accent1"/>
                </a:solidFill>
                <a:latin typeface="Titillium Web" pitchFamily="2" charset="77"/>
              </a:rPr>
            </a:br>
            <a:endParaRPr lang="en-GB" sz="1600" b="1" dirty="0">
              <a:solidFill>
                <a:schemeClr val="accent1"/>
              </a:solidFill>
              <a:latin typeface="Titillium Web" pitchFamily="2" charset="77"/>
            </a:endParaRPr>
          </a:p>
          <a:p>
            <a:r>
              <a:rPr lang="en-GB" sz="1600" dirty="0">
                <a:latin typeface="Titillium Web" pitchFamily="2" charset="77"/>
              </a:rPr>
              <a:t> 👩‍🚀  The year is 2160 and the space tourism industry is booming</a:t>
            </a:r>
          </a:p>
          <a:p>
            <a:endParaRPr lang="en-GB" sz="1600" dirty="0">
              <a:latin typeface="Titillium Web" pitchFamily="2" charset="77"/>
            </a:endParaRPr>
          </a:p>
          <a:p>
            <a:r>
              <a:rPr lang="en-GB" sz="1600" dirty="0">
                <a:latin typeface="Titillium Web" pitchFamily="2" charset="77"/>
              </a:rPr>
              <a:t>There are thousands of space shuttle companies taking tourists to the Moon and back 🚀 </a:t>
            </a:r>
          </a:p>
          <a:p>
            <a:endParaRPr lang="en-GB" sz="1600" dirty="0">
              <a:latin typeface="Titillium Web" pitchFamily="2" charset="77"/>
            </a:endParaRPr>
          </a:p>
          <a:p>
            <a:r>
              <a:rPr lang="en-GB" sz="1600" dirty="0">
                <a:latin typeface="Titillium Web" pitchFamily="2" charset="77"/>
              </a:rPr>
              <a:t>You have been able to source amenities offered in each space shuttle, customer reviews and company information</a:t>
            </a:r>
          </a:p>
        </p:txBody>
      </p:sp>
      <p:pic>
        <p:nvPicPr>
          <p:cNvPr id="18" name="Graphic 17" descr="Waning Crescent Moon with solid fill">
            <a:extLst>
              <a:ext uri="{FF2B5EF4-FFF2-40B4-BE49-F238E27FC236}">
                <a16:creationId xmlns:a16="http://schemas.microsoft.com/office/drawing/2014/main" id="{7A9BAC1D-B4DB-4840-996A-88590B314B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12902" y="1475790"/>
            <a:ext cx="320350" cy="320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6FA714B-7136-F941-B9F0-D7053EB349D9}"/>
              </a:ext>
            </a:extLst>
          </p:cNvPr>
          <p:cNvSpPr/>
          <p:nvPr/>
        </p:nvSpPr>
        <p:spPr>
          <a:xfrm>
            <a:off x="5839213" y="4170332"/>
            <a:ext cx="579805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  <a:latin typeface="Titillium Web" pitchFamily="2" charset="77"/>
              </a:rPr>
              <a:t>Goal</a:t>
            </a:r>
          </a:p>
          <a:p>
            <a:endParaRPr lang="en-GB" sz="1600" b="1" dirty="0">
              <a:solidFill>
                <a:schemeClr val="accent1"/>
              </a:solidFill>
              <a:latin typeface="Titillium Web" pitchFamily="2" charset="77"/>
            </a:endParaRPr>
          </a:p>
          <a:p>
            <a:r>
              <a:rPr lang="en-GB" sz="1600" dirty="0">
                <a:latin typeface="Titillium Web" pitchFamily="2" charset="77"/>
              </a:rPr>
              <a:t>Build a model to estimate the price of a return trip</a:t>
            </a:r>
            <a:endParaRPr lang="en-GB" dirty="0">
              <a:latin typeface="Titillium Web" pitchFamily="2" charset="77"/>
            </a:endParaRPr>
          </a:p>
        </p:txBody>
      </p:sp>
      <p:pic>
        <p:nvPicPr>
          <p:cNvPr id="29" name="Graphic 28" descr="Bullseye with solid fill">
            <a:extLst>
              <a:ext uri="{FF2B5EF4-FFF2-40B4-BE49-F238E27FC236}">
                <a16:creationId xmlns:a16="http://schemas.microsoft.com/office/drawing/2014/main" id="{5FF9CFDE-28EA-0A45-8A26-383D36D266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28790" y="4170332"/>
            <a:ext cx="320400" cy="32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6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1F0F11F-3462-FF42-8FE8-5B268AC4C5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636459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1F0F11F-3462-FF42-8FE8-5B268AC4C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6DC1465A-BE75-DC4C-87C3-4F4E2BC903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32" r="10939" b="27289"/>
          <a:stretch/>
        </p:blipFill>
        <p:spPr>
          <a:xfrm>
            <a:off x="1447273" y="1312117"/>
            <a:ext cx="3876924" cy="5005551"/>
          </a:xfrm>
          <a:prstGeom prst="rect">
            <a:avLst/>
          </a:prstGeo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40FD14A-3B18-E64C-A74E-F3A99219A1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Building our first pipeline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C4FEBD-FAED-E44B-ADA8-C51EC39E50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A Kedro worked example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9A0D0011-253F-A642-B91F-58E7D2174E2A}"/>
              </a:ext>
            </a:extLst>
          </p:cNvPr>
          <p:cNvSpPr/>
          <p:nvPr/>
        </p:nvSpPr>
        <p:spPr>
          <a:xfrm>
            <a:off x="6193236" y="1481959"/>
            <a:ext cx="45719" cy="5005551"/>
          </a:xfrm>
          <a:prstGeom prst="rightBracket">
            <a:avLst/>
          </a:prstGeom>
          <a:ln w="6350" cap="sq">
            <a:solidFill>
              <a:srgbClr val="00BC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7E968D-5921-2846-8554-A51536DBB699}"/>
              </a:ext>
            </a:extLst>
          </p:cNvPr>
          <p:cNvSpPr/>
          <p:nvPr/>
        </p:nvSpPr>
        <p:spPr>
          <a:xfrm>
            <a:off x="1239728" y="1349187"/>
            <a:ext cx="4292013" cy="755222"/>
          </a:xfrm>
          <a:prstGeom prst="roundRect">
            <a:avLst/>
          </a:prstGeom>
          <a:solidFill>
            <a:srgbClr val="00BCFF">
              <a:alpha val="5882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B1DCE701-40B9-9C41-B831-827BE9865F22}"/>
              </a:ext>
            </a:extLst>
          </p:cNvPr>
          <p:cNvSpPr/>
          <p:nvPr/>
        </p:nvSpPr>
        <p:spPr>
          <a:xfrm rot="5400000">
            <a:off x="6274955" y="1677464"/>
            <a:ext cx="36000" cy="108000"/>
          </a:xfrm>
          <a:prstGeom prst="triangle">
            <a:avLst/>
          </a:prstGeom>
          <a:solidFill>
            <a:srgbClr val="00BCFF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F476-3B1C-384F-B62C-CC556034E003}"/>
              </a:ext>
            </a:extLst>
          </p:cNvPr>
          <p:cNvSpPr/>
          <p:nvPr/>
        </p:nvSpPr>
        <p:spPr>
          <a:xfrm>
            <a:off x="6419214" y="1553015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00BCFF"/>
                </a:solidFill>
                <a:latin typeface="Titillium Web" pitchFamily="2" charset="77"/>
                <a:cs typeface="Consolas" panose="020B0609020204030204" pitchFamily="49" charset="0"/>
              </a:rPr>
              <a:t> Raw data sets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Titillium Web" pitchFamily="2" charset="77"/>
              <a:cs typeface="Consolas" panose="020B0609020204030204" pitchFamily="49" charset="0"/>
            </a:endParaRPr>
          </a:p>
        </p:txBody>
      </p:sp>
      <p:pic>
        <p:nvPicPr>
          <p:cNvPr id="11" name="Picture 10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F565E1D1-35E9-6440-B8CF-838A349D4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2257" y="1523948"/>
            <a:ext cx="360000" cy="3600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29373670-F5B5-4A4B-B498-ED961D2B793F}"/>
              </a:ext>
            </a:extLst>
          </p:cNvPr>
          <p:cNvGrpSpPr/>
          <p:nvPr/>
        </p:nvGrpSpPr>
        <p:grpSpPr>
          <a:xfrm>
            <a:off x="6828577" y="2336534"/>
            <a:ext cx="5078727" cy="323493"/>
            <a:chOff x="6515920" y="2260205"/>
            <a:chExt cx="5110651" cy="3234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217A26-46B3-BB41-9106-32816947A1F3}"/>
                </a:ext>
              </a:extLst>
            </p:cNvPr>
            <p:cNvGrpSpPr/>
            <p:nvPr/>
          </p:nvGrpSpPr>
          <p:grpSpPr>
            <a:xfrm>
              <a:off x="6515920" y="2260205"/>
              <a:ext cx="1332000" cy="323493"/>
              <a:chOff x="7121949" y="2260205"/>
              <a:chExt cx="1462830" cy="32349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1E31E19-C6AA-D242-9B6A-81B13E9766C9}"/>
                  </a:ext>
                </a:extLst>
              </p:cNvPr>
              <p:cNvSpPr/>
              <p:nvPr/>
            </p:nvSpPr>
            <p:spPr>
              <a:xfrm>
                <a:off x="7121949" y="2260205"/>
                <a:ext cx="1462830" cy="323493"/>
              </a:xfrm>
              <a:prstGeom prst="roundRect">
                <a:avLst/>
              </a:prstGeom>
              <a:solidFill>
                <a:srgbClr val="2A3A46"/>
              </a:solidFill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3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Titillium Web" pitchFamily="2" charset="77"/>
                    <a:cs typeface="Consolas" panose="020B0609020204030204" pitchFamily="49" charset="0"/>
                  </a:rPr>
                  <a:t>         Companies</a:t>
                </a:r>
              </a:p>
            </p:txBody>
          </p:sp>
          <p:pic>
            <p:nvPicPr>
              <p:cNvPr id="16" name="Picture 15" descr="A black and white image of a person's 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E29AD03F-846E-2744-AA13-5269BAFAC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2000"/>
              </a:blip>
              <a:stretch>
                <a:fillRect/>
              </a:stretch>
            </p:blipFill>
            <p:spPr>
              <a:xfrm>
                <a:off x="7216343" y="2269537"/>
                <a:ext cx="282404" cy="282404"/>
              </a:xfrm>
              <a:prstGeom prst="rect">
                <a:avLst/>
              </a:prstGeom>
              <a:noFill/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AE22D9-B4B4-B44D-A3C9-B8D26A4C112B}"/>
                </a:ext>
              </a:extLst>
            </p:cNvPr>
            <p:cNvSpPr/>
            <p:nvPr/>
          </p:nvSpPr>
          <p:spPr>
            <a:xfrm>
              <a:off x="8040168" y="2291146"/>
              <a:ext cx="3586403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Titillium Web" pitchFamily="2" charset="77"/>
                  <a:cs typeface="Consolas" panose="020B0609020204030204" pitchFamily="49" charset="0"/>
                </a:rPr>
                <a:t>The players in the space travel industry 👩‍🚀</a:t>
              </a:r>
              <a:endParaRPr lang="en-US" sz="11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D032DB-D5EE-0A40-8A93-9DBEA9AA8A89}"/>
              </a:ext>
            </a:extLst>
          </p:cNvPr>
          <p:cNvGrpSpPr/>
          <p:nvPr/>
        </p:nvGrpSpPr>
        <p:grpSpPr>
          <a:xfrm>
            <a:off x="6828581" y="3241055"/>
            <a:ext cx="5078727" cy="323493"/>
            <a:chOff x="6515922" y="2945951"/>
            <a:chExt cx="5110650" cy="3234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9EDE040-15CC-9449-9A13-430CAF47A36A}"/>
                </a:ext>
              </a:extLst>
            </p:cNvPr>
            <p:cNvGrpSpPr/>
            <p:nvPr/>
          </p:nvGrpSpPr>
          <p:grpSpPr>
            <a:xfrm>
              <a:off x="6515922" y="2945951"/>
              <a:ext cx="1332000" cy="323493"/>
              <a:chOff x="7121951" y="2260205"/>
              <a:chExt cx="1462830" cy="323493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6E9C45-85D4-5E49-93A6-E6226CC0D168}"/>
                  </a:ext>
                </a:extLst>
              </p:cNvPr>
              <p:cNvSpPr/>
              <p:nvPr/>
            </p:nvSpPr>
            <p:spPr>
              <a:xfrm>
                <a:off x="7121951" y="2260205"/>
                <a:ext cx="1462830" cy="323493"/>
              </a:xfrm>
              <a:prstGeom prst="roundRect">
                <a:avLst/>
              </a:prstGeom>
              <a:solidFill>
                <a:srgbClr val="2A3A46"/>
              </a:solidFill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3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Titillium Web" pitchFamily="2" charset="77"/>
                    <a:cs typeface="Consolas" panose="020B0609020204030204" pitchFamily="49" charset="0"/>
                  </a:rPr>
                  <a:t>         Reviews</a:t>
                </a:r>
              </a:p>
            </p:txBody>
          </p:sp>
          <p:pic>
            <p:nvPicPr>
              <p:cNvPr id="22" name="Picture 21" descr="A black and white image of a person's 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BB5A8280-F8C3-ED42-97B8-B0370BD7E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2000"/>
              </a:blip>
              <a:stretch>
                <a:fillRect/>
              </a:stretch>
            </p:blipFill>
            <p:spPr>
              <a:xfrm>
                <a:off x="7216343" y="2269537"/>
                <a:ext cx="282404" cy="282404"/>
              </a:xfrm>
              <a:prstGeom prst="rect">
                <a:avLst/>
              </a:prstGeom>
              <a:noFill/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B2B2FA-B780-9D4A-8F40-3E9E0BD00424}"/>
                </a:ext>
              </a:extLst>
            </p:cNvPr>
            <p:cNvSpPr/>
            <p:nvPr/>
          </p:nvSpPr>
          <p:spPr>
            <a:xfrm>
              <a:off x="8040170" y="2976892"/>
              <a:ext cx="3586402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Titillium Web" pitchFamily="2" charset="77"/>
                  <a:cs typeface="Consolas" panose="020B0609020204030204" pitchFamily="49" charset="0"/>
                </a:rPr>
                <a:t>Customers reviewing their travel experiences ⭐️ </a:t>
              </a:r>
              <a:endParaRPr lang="en-US" sz="11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42C916-689F-864C-A835-922F395CD890}"/>
              </a:ext>
            </a:extLst>
          </p:cNvPr>
          <p:cNvGrpSpPr/>
          <p:nvPr/>
        </p:nvGrpSpPr>
        <p:grpSpPr>
          <a:xfrm>
            <a:off x="6828581" y="4145577"/>
            <a:ext cx="5078727" cy="323493"/>
            <a:chOff x="6515922" y="3661241"/>
            <a:chExt cx="5110650" cy="32349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60A3B9E-A3B9-3241-99E3-79061531D67A}"/>
                </a:ext>
              </a:extLst>
            </p:cNvPr>
            <p:cNvGrpSpPr/>
            <p:nvPr/>
          </p:nvGrpSpPr>
          <p:grpSpPr>
            <a:xfrm>
              <a:off x="6515922" y="3661241"/>
              <a:ext cx="1332000" cy="323493"/>
              <a:chOff x="7121951" y="2260205"/>
              <a:chExt cx="1462830" cy="323493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0A53EC36-E3A1-E64F-A09A-25A0E413A651}"/>
                  </a:ext>
                </a:extLst>
              </p:cNvPr>
              <p:cNvSpPr/>
              <p:nvPr/>
            </p:nvSpPr>
            <p:spPr>
              <a:xfrm>
                <a:off x="7121951" y="2260205"/>
                <a:ext cx="1462830" cy="323493"/>
              </a:xfrm>
              <a:prstGeom prst="roundRect">
                <a:avLst/>
              </a:prstGeom>
              <a:solidFill>
                <a:srgbClr val="2A3A46"/>
              </a:solidFill>
            </p:spPr>
            <p:txBody>
              <a:bodyPr wrap="square">
                <a:spAutoFit/>
              </a:bodyPr>
              <a:lstStyle/>
              <a:p>
                <a:pPr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300" dirty="0">
                    <a:solidFill>
                      <a:schemeClr val="bg1">
                        <a:lumMod val="10000"/>
                        <a:lumOff val="90000"/>
                      </a:schemeClr>
                    </a:solidFill>
                    <a:latin typeface="Titillium Web" pitchFamily="2" charset="77"/>
                    <a:cs typeface="Consolas" panose="020B0609020204030204" pitchFamily="49" charset="0"/>
                  </a:rPr>
                  <a:t>         Shuttles</a:t>
                </a:r>
              </a:p>
            </p:txBody>
          </p:sp>
          <p:pic>
            <p:nvPicPr>
              <p:cNvPr id="25" name="Picture 24" descr="A black and white image of a person's 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3216B679-35AC-9142-B4AC-20BA6AA6A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2000"/>
              </a:blip>
              <a:stretch>
                <a:fillRect/>
              </a:stretch>
            </p:blipFill>
            <p:spPr>
              <a:xfrm>
                <a:off x="7216343" y="2269537"/>
                <a:ext cx="282404" cy="282404"/>
              </a:xfrm>
              <a:prstGeom prst="rect">
                <a:avLst/>
              </a:prstGeom>
              <a:noFill/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4755E6-2E76-0847-8423-37138C9EB8F0}"/>
                </a:ext>
              </a:extLst>
            </p:cNvPr>
            <p:cNvSpPr/>
            <p:nvPr/>
          </p:nvSpPr>
          <p:spPr>
            <a:xfrm>
              <a:off x="8040170" y="3692182"/>
              <a:ext cx="3586402" cy="2616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10000"/>
                      <a:lumOff val="90000"/>
                    </a:schemeClr>
                  </a:solidFill>
                  <a:latin typeface="Titillium Web" pitchFamily="2" charset="77"/>
                  <a:cs typeface="Consolas" panose="020B0609020204030204" pitchFamily="49" charset="0"/>
                </a:rPr>
                <a:t>Spacecraft attributes across fleets 🚀 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758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1F0F11F-3462-FF42-8FE8-5B268AC4C5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218184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1F0F11F-3462-FF42-8FE8-5B268AC4C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E9A35A8D-EE11-654E-9977-FBFB93F500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32" r="10939" b="27289"/>
          <a:stretch/>
        </p:blipFill>
        <p:spPr>
          <a:xfrm>
            <a:off x="1447273" y="1312117"/>
            <a:ext cx="3876924" cy="5005551"/>
          </a:xfrm>
          <a:prstGeom prst="rect">
            <a:avLst/>
          </a:prstGeo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240FD14A-3B18-E64C-A74E-F3A99219A1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Building our first pipeline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C4FEBD-FAED-E44B-ADA8-C51EC39E50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A Kedro worked example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9A0D0011-253F-A642-B91F-58E7D2174E2A}"/>
              </a:ext>
            </a:extLst>
          </p:cNvPr>
          <p:cNvSpPr/>
          <p:nvPr/>
        </p:nvSpPr>
        <p:spPr>
          <a:xfrm>
            <a:off x="6193236" y="1481959"/>
            <a:ext cx="45719" cy="5005551"/>
          </a:xfrm>
          <a:prstGeom prst="rightBracket">
            <a:avLst/>
          </a:prstGeom>
          <a:ln w="6350" cap="sq">
            <a:solidFill>
              <a:srgbClr val="00BC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7E968D-5921-2846-8554-A51536DBB699}"/>
              </a:ext>
            </a:extLst>
          </p:cNvPr>
          <p:cNvSpPr/>
          <p:nvPr/>
        </p:nvSpPr>
        <p:spPr>
          <a:xfrm>
            <a:off x="742121" y="2584174"/>
            <a:ext cx="5270855" cy="669235"/>
          </a:xfrm>
          <a:prstGeom prst="roundRect">
            <a:avLst/>
          </a:prstGeom>
          <a:solidFill>
            <a:srgbClr val="00BCFF">
              <a:alpha val="5882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B1DCE701-40B9-9C41-B831-827BE9865F22}"/>
              </a:ext>
            </a:extLst>
          </p:cNvPr>
          <p:cNvSpPr/>
          <p:nvPr/>
        </p:nvSpPr>
        <p:spPr>
          <a:xfrm rot="5400000">
            <a:off x="6274955" y="2888719"/>
            <a:ext cx="36000" cy="108000"/>
          </a:xfrm>
          <a:prstGeom prst="triangle">
            <a:avLst/>
          </a:prstGeom>
          <a:solidFill>
            <a:srgbClr val="00BCFF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F476-3B1C-384F-B62C-CC556034E003}"/>
              </a:ext>
            </a:extLst>
          </p:cNvPr>
          <p:cNvSpPr/>
          <p:nvPr/>
        </p:nvSpPr>
        <p:spPr>
          <a:xfrm>
            <a:off x="6419214" y="2758053"/>
            <a:ext cx="237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00BCFF"/>
                </a:solidFill>
                <a:latin typeface="Titillium Web" pitchFamily="2" charset="77"/>
                <a:cs typeface="Consolas" panose="020B0609020204030204" pitchFamily="49" charset="0"/>
              </a:rPr>
              <a:t> Pre-processing nodes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Titillium Web" pitchFamily="2" charset="77"/>
              <a:cs typeface="Consolas" panose="020B0609020204030204" pitchFamily="49" charset="0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745C873-2BD6-DF4D-9AE9-933B79C7E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5521" y="2767385"/>
            <a:ext cx="360000" cy="36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A7AC90-875E-FE49-8A2E-E51BE714236D}"/>
              </a:ext>
            </a:extLst>
          </p:cNvPr>
          <p:cNvSpPr/>
          <p:nvPr/>
        </p:nvSpPr>
        <p:spPr>
          <a:xfrm>
            <a:off x="6477155" y="3177209"/>
            <a:ext cx="4692347" cy="106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Blip>
                <a:blip r:embed="rId9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Nodes are the building blocks of pipelines and represent tasks</a:t>
            </a:r>
          </a:p>
          <a:p>
            <a:pPr marL="171450" indent="-171450">
              <a:lnSpc>
                <a:spcPct val="200000"/>
              </a:lnSpc>
              <a:buBlip>
                <a:blip r:embed="rId9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These are </a:t>
            </a:r>
            <a:r>
              <a:rPr lang="en-US" sz="1100" b="1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pure python functions </a:t>
            </a: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(i.e., no side effects)</a:t>
            </a:r>
          </a:p>
          <a:p>
            <a:pPr marL="171450" indent="-171450">
              <a:lnSpc>
                <a:spcPct val="200000"/>
              </a:lnSpc>
              <a:buBlip>
                <a:blip r:embed="rId9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Here we clean the raw data ready to be used downstream</a:t>
            </a:r>
          </a:p>
        </p:txBody>
      </p:sp>
    </p:spTree>
    <p:extLst>
      <p:ext uri="{BB962C8B-B14F-4D97-AF65-F5344CB8AC3E}">
        <p14:creationId xmlns:p14="http://schemas.microsoft.com/office/powerpoint/2010/main" val="246011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1F0F11F-3462-FF42-8FE8-5B268AC4C5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908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2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1F0F11F-3462-FF42-8FE8-5B268AC4C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ubtitle 12">
            <a:extLst>
              <a:ext uri="{FF2B5EF4-FFF2-40B4-BE49-F238E27FC236}">
                <a16:creationId xmlns:a16="http://schemas.microsoft.com/office/drawing/2014/main" id="{240FD14A-3B18-E64C-A74E-F3A99219A1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Building our first pipeline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C4FEBD-FAED-E44B-ADA8-C51EC39E50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A Kedro worked example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9A0D0011-253F-A642-B91F-58E7D2174E2A}"/>
              </a:ext>
            </a:extLst>
          </p:cNvPr>
          <p:cNvSpPr/>
          <p:nvPr/>
        </p:nvSpPr>
        <p:spPr>
          <a:xfrm>
            <a:off x="6193236" y="1481959"/>
            <a:ext cx="45719" cy="5005551"/>
          </a:xfrm>
          <a:prstGeom prst="rightBracket">
            <a:avLst/>
          </a:prstGeom>
          <a:ln w="6350" cap="sq">
            <a:solidFill>
              <a:srgbClr val="00BC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B1DCE701-40B9-9C41-B831-827BE9865F22}"/>
              </a:ext>
            </a:extLst>
          </p:cNvPr>
          <p:cNvSpPr/>
          <p:nvPr/>
        </p:nvSpPr>
        <p:spPr>
          <a:xfrm rot="5400000">
            <a:off x="6274955" y="3705802"/>
            <a:ext cx="36000" cy="108000"/>
          </a:xfrm>
          <a:prstGeom prst="triangle">
            <a:avLst/>
          </a:prstGeom>
          <a:solidFill>
            <a:srgbClr val="00BCFF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F476-3B1C-384F-B62C-CC556034E003}"/>
              </a:ext>
            </a:extLst>
          </p:cNvPr>
          <p:cNvSpPr/>
          <p:nvPr/>
        </p:nvSpPr>
        <p:spPr>
          <a:xfrm>
            <a:off x="6419214" y="3575136"/>
            <a:ext cx="2151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00BCFF"/>
                </a:solidFill>
                <a:latin typeface="Titillium Web" pitchFamily="2" charset="77"/>
                <a:cs typeface="Consolas" panose="020B0609020204030204" pitchFamily="49" charset="0"/>
              </a:rPr>
              <a:t> Pre-processed data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Titillium Web" pitchFamily="2" charset="77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02D30-71C6-B042-9B95-33D831A7FF23}"/>
              </a:ext>
            </a:extLst>
          </p:cNvPr>
          <p:cNvSpPr/>
          <p:nvPr/>
        </p:nvSpPr>
        <p:spPr>
          <a:xfrm>
            <a:off x="6477154" y="3944468"/>
            <a:ext cx="5100177" cy="727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Blip>
                <a:blip r:embed="rId7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The typed, cleaned outputs of the pre-processing stage</a:t>
            </a:r>
          </a:p>
          <a:p>
            <a:pPr marL="171450" indent="-171450">
              <a:lnSpc>
                <a:spcPct val="200000"/>
              </a:lnSpc>
              <a:buBlip>
                <a:blip r:embed="rId7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These combined with the unchanged ‘reviews’ dataset are ready to be merged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187E91-16DB-094F-97AC-BD978294B7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632" r="10939" b="27289"/>
          <a:stretch/>
        </p:blipFill>
        <p:spPr>
          <a:xfrm>
            <a:off x="1447273" y="1312117"/>
            <a:ext cx="3876924" cy="500555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6D30773-4CB6-254C-BC9C-38EBBC6DC91D}"/>
              </a:ext>
            </a:extLst>
          </p:cNvPr>
          <p:cNvSpPr/>
          <p:nvPr/>
        </p:nvSpPr>
        <p:spPr>
          <a:xfrm>
            <a:off x="742121" y="3432313"/>
            <a:ext cx="5270855" cy="669235"/>
          </a:xfrm>
          <a:prstGeom prst="roundRect">
            <a:avLst/>
          </a:prstGeom>
          <a:solidFill>
            <a:srgbClr val="00BCFF">
              <a:alpha val="5882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1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1F0F11F-3462-FF42-8FE8-5B268AC4C5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302133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1F0F11F-3462-FF42-8FE8-5B268AC4C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ubtitle 12">
            <a:extLst>
              <a:ext uri="{FF2B5EF4-FFF2-40B4-BE49-F238E27FC236}">
                <a16:creationId xmlns:a16="http://schemas.microsoft.com/office/drawing/2014/main" id="{240FD14A-3B18-E64C-A74E-F3A99219A1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Building our first pipeline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AC4FEBD-FAED-E44B-ADA8-C51EC39E50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A Kedro worked example</a:t>
            </a: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9A0D0011-253F-A642-B91F-58E7D2174E2A}"/>
              </a:ext>
            </a:extLst>
          </p:cNvPr>
          <p:cNvSpPr/>
          <p:nvPr/>
        </p:nvSpPr>
        <p:spPr>
          <a:xfrm>
            <a:off x="6193236" y="1481959"/>
            <a:ext cx="45719" cy="5005551"/>
          </a:xfrm>
          <a:prstGeom prst="rightBracket">
            <a:avLst/>
          </a:prstGeom>
          <a:ln w="6350" cap="sq">
            <a:solidFill>
              <a:srgbClr val="00BC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B1DCE701-40B9-9C41-B831-827BE9865F22}"/>
              </a:ext>
            </a:extLst>
          </p:cNvPr>
          <p:cNvSpPr/>
          <p:nvPr/>
        </p:nvSpPr>
        <p:spPr>
          <a:xfrm rot="5400000">
            <a:off x="6274955" y="6083752"/>
            <a:ext cx="36000" cy="108000"/>
          </a:xfrm>
          <a:prstGeom prst="triangle">
            <a:avLst/>
          </a:prstGeom>
          <a:solidFill>
            <a:srgbClr val="00BCFF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5DF476-3B1C-384F-B62C-CC556034E003}"/>
              </a:ext>
            </a:extLst>
          </p:cNvPr>
          <p:cNvSpPr/>
          <p:nvPr/>
        </p:nvSpPr>
        <p:spPr>
          <a:xfrm>
            <a:off x="6419214" y="5953086"/>
            <a:ext cx="2853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00BCFF"/>
                </a:solidFill>
                <a:latin typeface="Titillium Web" pitchFamily="2" charset="77"/>
                <a:cs typeface="Consolas" panose="020B0609020204030204" pitchFamily="49" charset="0"/>
              </a:rPr>
              <a:t>Data ready for modelling 👌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latin typeface="Titillium Web" pitchFamily="2" charset="77"/>
              <a:cs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9D11B8-0C14-664D-BF60-9398F12922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32" r="10939" b="27289"/>
          <a:stretch/>
        </p:blipFill>
        <p:spPr>
          <a:xfrm>
            <a:off x="1447273" y="1312117"/>
            <a:ext cx="3876924" cy="500555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9A4F83-D53C-DE44-83DA-D1A3EA035E20}"/>
              </a:ext>
            </a:extLst>
          </p:cNvPr>
          <p:cNvSpPr/>
          <p:nvPr/>
        </p:nvSpPr>
        <p:spPr>
          <a:xfrm>
            <a:off x="2354744" y="5830528"/>
            <a:ext cx="2079110" cy="669235"/>
          </a:xfrm>
          <a:prstGeom prst="roundRect">
            <a:avLst/>
          </a:prstGeom>
          <a:solidFill>
            <a:srgbClr val="00BCFF">
              <a:alpha val="5882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30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34910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98D26360-D25D-6D4F-BE23-FEE8C2DFB3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32" r="10939" b="27289"/>
          <a:stretch/>
        </p:blipFill>
        <p:spPr>
          <a:xfrm>
            <a:off x="1447273" y="1312117"/>
            <a:ext cx="3876924" cy="500555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A77BBA7-7DD8-964C-BD7D-861A639E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Adding entries to the Catalog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4C30684-9089-F541-8883-15C487D7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Declaratively describe your data with zero hard-coding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D21F8C-AC45-AC4E-8AF2-E34432D7C8B1}"/>
              </a:ext>
            </a:extLst>
          </p:cNvPr>
          <p:cNvSpPr/>
          <p:nvPr/>
        </p:nvSpPr>
        <p:spPr>
          <a:xfrm>
            <a:off x="1722783" y="1447236"/>
            <a:ext cx="1131868" cy="539777"/>
          </a:xfrm>
          <a:prstGeom prst="roundRect">
            <a:avLst/>
          </a:prstGeom>
          <a:solidFill>
            <a:srgbClr val="00BCFF">
              <a:alpha val="5882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E1C7A-0BBE-D240-83B3-AFCFE648B8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838" y="1512936"/>
            <a:ext cx="114300" cy="38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65F295-5F7A-1F4C-B3F2-E35C75A455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180" y="106148"/>
            <a:ext cx="4926926" cy="407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13BEA68-50C4-8F46-B1D1-C91D3D7B95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724312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ubtitle 12">
            <a:extLst>
              <a:ext uri="{FF2B5EF4-FFF2-40B4-BE49-F238E27FC236}">
                <a16:creationId xmlns:a16="http://schemas.microsoft.com/office/drawing/2014/main" id="{1C9C09E7-36CC-A342-B0E2-7A4298A4CA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tillium Web" pitchFamily="2" charset="77"/>
              </a:rPr>
              <a:t>23</a:t>
            </a:r>
            <a:r>
              <a:rPr lang="en-US" baseline="30000" dirty="0">
                <a:latin typeface="Titillium Web" pitchFamily="2" charset="77"/>
              </a:rPr>
              <a:t>rd</a:t>
            </a:r>
            <a:r>
              <a:rPr lang="en-US" dirty="0">
                <a:latin typeface="Titillium Web" pitchFamily="2" charset="77"/>
              </a:rPr>
              <a:t> February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CB190-9E8A-AC4E-A83B-30B3F2A5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101005"/>
            <a:ext cx="3588056" cy="412805"/>
          </a:xfrm>
        </p:spPr>
        <p:txBody>
          <a:bodyPr vert="horz"/>
          <a:lstStyle/>
          <a:p>
            <a:r>
              <a:rPr lang="en-US" dirty="0"/>
              <a:t>Agenda &amp; Speaker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D3FE12-EFC6-BE43-84D6-03020842B85A}"/>
              </a:ext>
            </a:extLst>
          </p:cNvPr>
          <p:cNvGrpSpPr/>
          <p:nvPr/>
        </p:nvGrpSpPr>
        <p:grpSpPr>
          <a:xfrm>
            <a:off x="8540881" y="793594"/>
            <a:ext cx="2921000" cy="4267886"/>
            <a:chOff x="8540881" y="793594"/>
            <a:chExt cx="2921000" cy="426788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EC216D4-2030-294E-99FE-0CC8EAA8C730}"/>
                </a:ext>
              </a:extLst>
            </p:cNvPr>
            <p:cNvGrpSpPr/>
            <p:nvPr/>
          </p:nvGrpSpPr>
          <p:grpSpPr>
            <a:xfrm rot="21397247">
              <a:off x="8540881" y="793594"/>
              <a:ext cx="2921000" cy="2921000"/>
              <a:chOff x="7011695" y="799064"/>
              <a:chExt cx="2921000" cy="292100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97C96AC-B6F6-1143-A3B2-855DA7DD3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7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11695" y="799064"/>
                <a:ext cx="2921000" cy="2921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57150" cap="rnd">
                <a:solidFill>
                  <a:srgbClr val="BFBFBF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contourClr>
                  <a:srgbClr val="C0C0C0"/>
                </a:contourClr>
              </a:sp3d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95C02D-4E68-CE49-AEA7-13B069C2DCA8}"/>
                  </a:ext>
                </a:extLst>
              </p:cNvPr>
              <p:cNvSpPr/>
              <p:nvPr/>
            </p:nvSpPr>
            <p:spPr>
              <a:xfrm>
                <a:off x="7038976" y="835638"/>
                <a:ext cx="2867024" cy="2865505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alpha val="18583"/>
                    </a:schemeClr>
                  </a:gs>
                  <a:gs pos="95000">
                    <a:schemeClr val="accent1">
                      <a:alpha val="32663"/>
                    </a:schemeClr>
                  </a:gs>
                </a:gsLst>
                <a:lin ang="5400000" scaled="0"/>
                <a:tileRect/>
              </a:gradFill>
              <a:ln w="6350" cap="sq">
                <a:noFill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8E32D8-CC67-7D43-AAC2-CBCE0A8DA9FE}"/>
                </a:ext>
              </a:extLst>
            </p:cNvPr>
            <p:cNvSpPr txBox="1"/>
            <p:nvPr/>
          </p:nvSpPr>
          <p:spPr>
            <a:xfrm>
              <a:off x="8622074" y="4147080"/>
              <a:ext cx="2658103" cy="914400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none" lIns="0" tIns="0" rIns="0" bIns="0" rtlCol="0">
              <a:no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en-US" sz="1600" b="1" dirty="0">
                  <a:latin typeface="Titillium Web" pitchFamily="2" charset="77"/>
                </a:rPr>
                <a:t>Joel </a:t>
              </a:r>
              <a:r>
                <a:rPr lang="en-US" sz="1600" b="1" dirty="0" err="1">
                  <a:latin typeface="Titillium Web" pitchFamily="2" charset="77"/>
                </a:rPr>
                <a:t>Schwarzmann</a:t>
              </a:r>
              <a:br>
                <a:rPr lang="en-US" sz="1600" dirty="0">
                  <a:latin typeface="Titillium Web" pitchFamily="2" charset="77"/>
                </a:rPr>
              </a:br>
              <a:r>
                <a:rPr lang="en-US" sz="1200" dirty="0">
                  <a:solidFill>
                    <a:schemeClr val="accent1"/>
                  </a:solidFill>
                  <a:latin typeface="Titillium Web" pitchFamily="2" charset="77"/>
                </a:rPr>
                <a:t>Product @ QuantumBlack</a:t>
              </a:r>
              <a:endParaRPr lang="en-US" sz="1400" dirty="0">
                <a:solidFill>
                  <a:schemeClr val="accent1"/>
                </a:solidFill>
                <a:latin typeface="Titillium Web" pitchFamily="2" charset="77"/>
              </a:endParaRPr>
            </a:p>
            <a:p>
              <a:pPr marL="285750" indent="-285750" algn="l">
                <a:spcBef>
                  <a:spcPts val="300"/>
                </a:spcBef>
                <a:spcAft>
                  <a:spcPts val="300"/>
                </a:spcAft>
                <a:buBlip>
                  <a:blip r:embed="rId9"/>
                </a:buBlip>
              </a:pPr>
              <a:r>
                <a:rPr lang="en-US" sz="1100" dirty="0">
                  <a:latin typeface="Titillium Web" pitchFamily="2" charset="77"/>
                </a:rPr>
                <a:t>Former Data Engineer</a:t>
              </a:r>
            </a:p>
            <a:p>
              <a:pPr marL="285750" indent="-285750" algn="l">
                <a:spcBef>
                  <a:spcPts val="300"/>
                </a:spcBef>
                <a:spcAft>
                  <a:spcPts val="300"/>
                </a:spcAft>
                <a:buBlip>
                  <a:blip r:embed="rId9"/>
                </a:buBlip>
              </a:pPr>
              <a:r>
                <a:rPr lang="en-US" sz="1100" dirty="0">
                  <a:latin typeface="Titillium Web" pitchFamily="2" charset="77"/>
                </a:rPr>
                <a:t>CS background</a:t>
              </a:r>
            </a:p>
            <a:p>
              <a:pPr marL="285750" indent="-285750" algn="l">
                <a:spcBef>
                  <a:spcPts val="300"/>
                </a:spcBef>
                <a:spcAft>
                  <a:spcPts val="300"/>
                </a:spcAft>
                <a:buBlip>
                  <a:blip r:embed="rId9"/>
                </a:buBlip>
              </a:pPr>
              <a:r>
                <a:rPr lang="en-US" sz="1100" dirty="0">
                  <a:latin typeface="Titillium Web" pitchFamily="2" charset="77"/>
                </a:rPr>
                <a:t>Kedro user for ~3 years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045EC4-DF3A-5F43-8A7F-FB49F2762B95}"/>
              </a:ext>
            </a:extLst>
          </p:cNvPr>
          <p:cNvGrpSpPr/>
          <p:nvPr/>
        </p:nvGrpSpPr>
        <p:grpSpPr>
          <a:xfrm>
            <a:off x="5016583" y="1413063"/>
            <a:ext cx="2323562" cy="4031873"/>
            <a:chOff x="5016583" y="1413063"/>
            <a:chExt cx="2323562" cy="40318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DCEBD8-0C7C-C040-9187-554DB9A336AA}"/>
                </a:ext>
              </a:extLst>
            </p:cNvPr>
            <p:cNvSpPr/>
            <p:nvPr/>
          </p:nvSpPr>
          <p:spPr>
            <a:xfrm>
              <a:off x="5016583" y="1413063"/>
              <a:ext cx="2323562" cy="403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Titillium Web" pitchFamily="2" charset="77"/>
                </a:rPr>
                <a:t>📸 Setting the scene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🧐 What is Kedro?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🗺 Where does it fit in?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👩‍🎓 A worked example</a:t>
              </a:r>
              <a:br>
                <a:rPr lang="en-US" sz="1600" dirty="0">
                  <a:latin typeface="Titillium Web" pitchFamily="2" charset="77"/>
                </a:rPr>
              </a:br>
              <a:endParaRPr lang="en-US" sz="1600" dirty="0">
                <a:latin typeface="Titillium Web" pitchFamily="2" charset="77"/>
              </a:endParaRPr>
            </a:p>
            <a:p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😴 Short break</a:t>
              </a:r>
              <a:br>
                <a:rPr lang="en-US" sz="1600" dirty="0">
                  <a:latin typeface="Titillium Web" pitchFamily="2" charset="77"/>
                </a:rPr>
              </a:br>
              <a:endParaRPr lang="en-US" sz="1600" dirty="0">
                <a:latin typeface="Titillium Web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👷‍♀️ Live coding tutorial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👂Q&amp;A</a:t>
              </a:r>
            </a:p>
            <a:p>
              <a:endParaRPr lang="en-US" sz="1600" dirty="0">
                <a:latin typeface="Titillium Web" pitchFamily="2" charset="77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A12C16-96D8-DA4D-8557-BD584C0D8076}"/>
                </a:ext>
              </a:extLst>
            </p:cNvPr>
            <p:cNvCxnSpPr>
              <a:cxnSpLocks/>
            </p:cNvCxnSpPr>
            <p:nvPr/>
          </p:nvCxnSpPr>
          <p:spPr>
            <a:xfrm>
              <a:off x="5016583" y="3369038"/>
              <a:ext cx="2323562" cy="0"/>
            </a:xfrm>
            <a:prstGeom prst="line">
              <a:avLst/>
            </a:prstGeom>
            <a:ln w="6350" cap="sq">
              <a:solidFill>
                <a:schemeClr val="tx1">
                  <a:alpha val="11000"/>
                </a:schemeClr>
              </a:solidFill>
              <a:prstDash val="lgDash"/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DDEB00-B743-B940-87D0-3F5E876A81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583" y="4147080"/>
              <a:ext cx="2323562" cy="0"/>
            </a:xfrm>
            <a:prstGeom prst="line">
              <a:avLst/>
            </a:prstGeom>
            <a:ln w="6350" cap="sq">
              <a:solidFill>
                <a:schemeClr val="tx1">
                  <a:alpha val="11000"/>
                </a:schemeClr>
              </a:solidFill>
              <a:prstDash val="lgDash"/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50AEC2-DCD3-9643-8653-4A6E30DA581D}"/>
              </a:ext>
            </a:extLst>
          </p:cNvPr>
          <p:cNvGrpSpPr/>
          <p:nvPr/>
        </p:nvGrpSpPr>
        <p:grpSpPr>
          <a:xfrm>
            <a:off x="9383422" y="3703822"/>
            <a:ext cx="2397885" cy="263007"/>
            <a:chOff x="9383422" y="3703822"/>
            <a:chExt cx="2397885" cy="26300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6D626E2-A6C5-7746-A77A-C9F99F84B399}"/>
                </a:ext>
              </a:extLst>
            </p:cNvPr>
            <p:cNvSpPr>
              <a:spLocks noChangeAspect="1"/>
            </p:cNvSpPr>
            <p:nvPr/>
          </p:nvSpPr>
          <p:spPr>
            <a:xfrm rot="21420000">
              <a:off x="9383422" y="3751385"/>
              <a:ext cx="239788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itillium Web" pitchFamily="2" charset="77"/>
                </a:rPr>
                <a:t>@datajoely on           ,          and</a:t>
              </a:r>
            </a:p>
          </p:txBody>
        </p:sp>
        <p:pic>
          <p:nvPicPr>
            <p:cNvPr id="61452" name="Picture 12">
              <a:extLst>
                <a:ext uri="{FF2B5EF4-FFF2-40B4-BE49-F238E27FC236}">
                  <a16:creationId xmlns:a16="http://schemas.microsoft.com/office/drawing/2014/main" id="{5FDBD0F8-44F0-AC4F-B66E-D730FB7A5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0000">
              <a:off x="10602107" y="3753209"/>
              <a:ext cx="180000" cy="1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54" name="Picture 14" descr="I made a reimagined Discord icon for MacOS [OC] : r/discordapp">
              <a:extLst>
                <a:ext uri="{FF2B5EF4-FFF2-40B4-BE49-F238E27FC236}">
                  <a16:creationId xmlns:a16="http://schemas.microsoft.com/office/drawing/2014/main" id="{1D5977AB-6D68-7641-9B30-EC9238079C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0000">
              <a:off x="11235586" y="3703822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5" name="Picture 25" descr="Twitter works better with IFTTT">
              <a:extLst>
                <a:ext uri="{FF2B5EF4-FFF2-40B4-BE49-F238E27FC236}">
                  <a16:creationId xmlns:a16="http://schemas.microsoft.com/office/drawing/2014/main" id="{A4EB3300-69A0-8440-8273-C66ED7717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0000">
              <a:off x="10852451" y="3737048"/>
              <a:ext cx="183600" cy="18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459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640691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08976B0-A009-4342-8582-A4ED4244ED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180" y="106148"/>
            <a:ext cx="4926926" cy="407546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A77BBA7-7DD8-964C-BD7D-861A639E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Adding entries to the Catalog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4C30684-9089-F541-8883-15C487D7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Declaratively describe your data with zero hard-coding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E1C7A-0BBE-D240-83B3-AFCFE648B8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838" y="2484204"/>
            <a:ext cx="114300" cy="38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4EABAB-0F9D-F24E-9A56-137013984A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632" r="10939" b="27289"/>
          <a:stretch/>
        </p:blipFill>
        <p:spPr>
          <a:xfrm>
            <a:off x="1447273" y="1312117"/>
            <a:ext cx="3876924" cy="5005551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5DAB8AD-A98C-E44A-B945-1A1F0AB4FA3F}"/>
              </a:ext>
            </a:extLst>
          </p:cNvPr>
          <p:cNvSpPr/>
          <p:nvPr/>
        </p:nvSpPr>
        <p:spPr>
          <a:xfrm>
            <a:off x="3969026" y="1447236"/>
            <a:ext cx="1131868" cy="539777"/>
          </a:xfrm>
          <a:prstGeom prst="roundRect">
            <a:avLst/>
          </a:prstGeom>
          <a:solidFill>
            <a:srgbClr val="00BCFF">
              <a:alpha val="5882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70EB234-C113-0045-9805-6B4D3F9E15D1}"/>
              </a:ext>
            </a:extLst>
          </p:cNvPr>
          <p:cNvSpPr/>
          <p:nvPr/>
        </p:nvSpPr>
        <p:spPr>
          <a:xfrm>
            <a:off x="8130924" y="2542038"/>
            <a:ext cx="1539349" cy="246221"/>
          </a:xfrm>
          <a:prstGeom prst="roundRect">
            <a:avLst/>
          </a:prstGeom>
          <a:solidFill>
            <a:srgbClr val="00BCFF">
              <a:alpha val="19662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43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097208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5184FB8F-3372-914E-8440-E62DAFD45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703" y="106148"/>
            <a:ext cx="4926926" cy="407546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A77BBA7-7DD8-964C-BD7D-861A639E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Adding entries to the Catalog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4C30684-9089-F541-8883-15C487D7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Declaratively describe your data with zero hard-coding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D21F8C-AC45-AC4E-8AF2-E34432D7C8B1}"/>
              </a:ext>
            </a:extLst>
          </p:cNvPr>
          <p:cNvSpPr/>
          <p:nvPr/>
        </p:nvSpPr>
        <p:spPr>
          <a:xfrm>
            <a:off x="8401049" y="2762757"/>
            <a:ext cx="1203641" cy="190501"/>
          </a:xfrm>
          <a:prstGeom prst="roundRect">
            <a:avLst/>
          </a:prstGeom>
          <a:solidFill>
            <a:srgbClr val="00BCFF">
              <a:alpha val="30237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E1C7A-0BBE-D240-83B3-AFCFE648B8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838" y="2470246"/>
            <a:ext cx="114300" cy="38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C2B0B6-905F-E14B-8056-1A494CE9C2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632" r="10939" b="27289"/>
          <a:stretch/>
        </p:blipFill>
        <p:spPr>
          <a:xfrm>
            <a:off x="1447273" y="1312117"/>
            <a:ext cx="3876924" cy="50055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CFECB3-0F86-8247-9BAF-7992BC8F8348}"/>
              </a:ext>
            </a:extLst>
          </p:cNvPr>
          <p:cNvSpPr/>
          <p:nvPr/>
        </p:nvSpPr>
        <p:spPr>
          <a:xfrm>
            <a:off x="7259138" y="3987871"/>
            <a:ext cx="476873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Blip>
                <a:blip r:embed="rId10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Separation of concerns – business logic &amp; config</a:t>
            </a:r>
          </a:p>
          <a:p>
            <a:pPr marL="171450" indent="-171450">
              <a:lnSpc>
                <a:spcPct val="200000"/>
              </a:lnSpc>
              <a:buBlip>
                <a:blip r:embed="rId10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Kedro uses </a:t>
            </a:r>
            <a:r>
              <a:rPr lang="en-US" sz="1100" b="1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fsspec</a:t>
            </a: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 behind the scenes</a:t>
            </a:r>
          </a:p>
          <a:p>
            <a:pPr marL="171450" indent="-171450">
              <a:lnSpc>
                <a:spcPct val="200000"/>
              </a:lnSpc>
              <a:buBlip>
                <a:blip r:embed="rId10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Supports S3 / GCP / Azure / </a:t>
            </a:r>
            <a:r>
              <a:rPr lang="en-US" sz="11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sFTP</a:t>
            </a: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 / </a:t>
            </a:r>
            <a:r>
              <a:rPr lang="en-US" sz="11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dbfs</a:t>
            </a: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 as well as local filesystems</a:t>
            </a:r>
          </a:p>
          <a:p>
            <a:pPr marL="171450" indent="-171450">
              <a:buBlip>
                <a:blip r:embed="rId10"/>
              </a:buBlip>
            </a:pPr>
            <a:endParaRPr lang="en-US" sz="1100" dirty="0">
              <a:solidFill>
                <a:schemeClr val="bg1">
                  <a:lumMod val="10000"/>
                  <a:lumOff val="90000"/>
                </a:schemeClr>
              </a:solidFill>
              <a:latin typeface="Titillium Web" pitchFamily="2" charset="77"/>
              <a:cs typeface="Consolas" panose="020B0609020204030204" pitchFamily="49" charset="0"/>
            </a:endParaRPr>
          </a:p>
          <a:p>
            <a:pPr marL="171450" indent="-171450">
              <a:buBlip>
                <a:blip r:embed="rId10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Kedro ships with lots of handy connectors such as Spark, </a:t>
            </a:r>
            <a:r>
              <a:rPr lang="en-US" sz="11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Dask</a:t>
            </a:r>
            <a:b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</a:br>
            <a:r>
              <a:rPr lang="en-US" sz="11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Geopandas</a:t>
            </a: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, </a:t>
            </a:r>
            <a:r>
              <a:rPr lang="en-US" sz="11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NetworkX</a:t>
            </a: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, Pickle, </a:t>
            </a:r>
            <a:r>
              <a:rPr lang="en-US" sz="1100" dirty="0" err="1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Plotly</a:t>
            </a: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, Matplotlib and many more!</a:t>
            </a:r>
          </a:p>
        </p:txBody>
      </p:sp>
    </p:spTree>
    <p:extLst>
      <p:ext uri="{BB962C8B-B14F-4D97-AF65-F5344CB8AC3E}">
        <p14:creationId xmlns:p14="http://schemas.microsoft.com/office/powerpoint/2010/main" val="108179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901420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499137F-DD4B-4844-90C8-0DE68F2AA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703" y="106148"/>
            <a:ext cx="4926611" cy="4075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A77BBA7-7DD8-964C-BD7D-861A639E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Adding entries to the Catalog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4C30684-9089-F541-8883-15C487D7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Catalog entries can be templated to avoid repetition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D21F8C-AC45-AC4E-8AF2-E34432D7C8B1}"/>
              </a:ext>
            </a:extLst>
          </p:cNvPr>
          <p:cNvSpPr/>
          <p:nvPr/>
        </p:nvSpPr>
        <p:spPr>
          <a:xfrm>
            <a:off x="8401049" y="2762757"/>
            <a:ext cx="1203641" cy="190501"/>
          </a:xfrm>
          <a:prstGeom prst="roundRect">
            <a:avLst/>
          </a:prstGeom>
          <a:solidFill>
            <a:srgbClr val="00BCFF">
              <a:alpha val="30237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E1C7A-0BBE-D240-83B3-AFCFE648B8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838" y="2470246"/>
            <a:ext cx="114300" cy="38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C2B0B6-905F-E14B-8056-1A494CE9C2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632" r="10939" b="27289"/>
          <a:stretch/>
        </p:blipFill>
        <p:spPr>
          <a:xfrm>
            <a:off x="1447273" y="1312117"/>
            <a:ext cx="3876924" cy="5005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C4BBC-AF83-EF41-A6B7-AF63CE1698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2949" y="3635661"/>
            <a:ext cx="5994365" cy="251348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AE36DB-D383-0C49-A041-8D54F90A3811}"/>
              </a:ext>
            </a:extLst>
          </p:cNvPr>
          <p:cNvSpPr/>
          <p:nvPr/>
        </p:nvSpPr>
        <p:spPr>
          <a:xfrm>
            <a:off x="6502398" y="5043814"/>
            <a:ext cx="2292352" cy="206682"/>
          </a:xfrm>
          <a:prstGeom prst="roundRect">
            <a:avLst/>
          </a:prstGeom>
          <a:solidFill>
            <a:srgbClr val="00BCFF">
              <a:alpha val="30237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4DAE6-A640-2C4B-B5F5-38E4EBD55D31}"/>
              </a:ext>
            </a:extLst>
          </p:cNvPr>
          <p:cNvSpPr txBox="1"/>
          <p:nvPr/>
        </p:nvSpPr>
        <p:spPr>
          <a:xfrm>
            <a:off x="9421114" y="5741382"/>
            <a:ext cx="1714500" cy="20668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900" dirty="0">
                <a:solidFill>
                  <a:srgbClr val="BFBFBF"/>
                </a:solidFill>
                <a:latin typeface="Titillium Web" pitchFamily="2" charset="77"/>
              </a:rPr>
              <a:t>* Jinja2 supported as well</a:t>
            </a:r>
          </a:p>
        </p:txBody>
      </p:sp>
    </p:spTree>
    <p:extLst>
      <p:ext uri="{BB962C8B-B14F-4D97-AF65-F5344CB8AC3E}">
        <p14:creationId xmlns:p14="http://schemas.microsoft.com/office/powerpoint/2010/main" val="110346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6959195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A388E3E5-4F5D-714E-8B2C-915A0CC43E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32" r="10939" b="27289"/>
          <a:stretch/>
        </p:blipFill>
        <p:spPr>
          <a:xfrm>
            <a:off x="1447273" y="1312117"/>
            <a:ext cx="3876924" cy="50055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CFECB3-0F86-8247-9BAF-7992BC8F8348}"/>
              </a:ext>
            </a:extLst>
          </p:cNvPr>
          <p:cNvSpPr/>
          <p:nvPr/>
        </p:nvSpPr>
        <p:spPr>
          <a:xfrm>
            <a:off x="6776434" y="4303713"/>
            <a:ext cx="3935110" cy="106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Blip>
                <a:blip r:embed="rId8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This is a pure Python function</a:t>
            </a:r>
          </a:p>
          <a:p>
            <a:pPr marL="171450" indent="-171450">
              <a:lnSpc>
                <a:spcPct val="200000"/>
              </a:lnSpc>
              <a:buBlip>
                <a:blip r:embed="rId8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It has no responsibility for loading or saving the data</a:t>
            </a:r>
          </a:p>
          <a:p>
            <a:pPr marL="171450" indent="-171450">
              <a:lnSpc>
                <a:spcPct val="200000"/>
              </a:lnSpc>
              <a:buBlip>
                <a:blip r:embed="rId8"/>
              </a:buBlip>
            </a:pPr>
            <a:r>
              <a:rPr lang="en-US" sz="1100" dirty="0">
                <a:solidFill>
                  <a:schemeClr val="bg1">
                    <a:lumMod val="10000"/>
                    <a:lumOff val="90000"/>
                  </a:schemeClr>
                </a:solidFill>
                <a:latin typeface="Titillium Web" pitchFamily="2" charset="77"/>
                <a:cs typeface="Consolas" panose="020B0609020204030204" pitchFamily="49" charset="0"/>
              </a:rPr>
              <a:t>Writing unit-tests for this function is straightforward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77BBA7-7DD8-964C-BD7D-861A639E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Defining a node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4C30684-9089-F541-8883-15C487D7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Nodes are the building blocks of pipelines and represent tasks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D21F8C-AC45-AC4E-8AF2-E34432D7C8B1}"/>
              </a:ext>
            </a:extLst>
          </p:cNvPr>
          <p:cNvSpPr/>
          <p:nvPr/>
        </p:nvSpPr>
        <p:spPr>
          <a:xfrm>
            <a:off x="1258957" y="2631753"/>
            <a:ext cx="2087217" cy="587715"/>
          </a:xfrm>
          <a:prstGeom prst="roundRect">
            <a:avLst/>
          </a:prstGeom>
          <a:solidFill>
            <a:srgbClr val="00BCFF">
              <a:alpha val="8048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C7AA15-711A-2045-9723-E73234E5856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93236" y="707159"/>
            <a:ext cx="5477716" cy="36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3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994396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FD4190B2-83E8-7943-814A-373973BF1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583" y="2653625"/>
            <a:ext cx="5230800" cy="7361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3D71F9-335F-1C41-B579-2BD5B2CA59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53" b="27526"/>
          <a:stretch/>
        </p:blipFill>
        <p:spPr>
          <a:xfrm>
            <a:off x="1019273" y="1355971"/>
            <a:ext cx="4451014" cy="498929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873B85-0603-3344-A334-6816448B04CA}"/>
              </a:ext>
            </a:extLst>
          </p:cNvPr>
          <p:cNvSpPr/>
          <p:nvPr/>
        </p:nvSpPr>
        <p:spPr>
          <a:xfrm>
            <a:off x="715617" y="1384699"/>
            <a:ext cx="4519731" cy="5113812"/>
          </a:xfrm>
          <a:prstGeom prst="roundRect">
            <a:avLst>
              <a:gd name="adj" fmla="val 8584"/>
            </a:avLst>
          </a:prstGeom>
          <a:solidFill>
            <a:srgbClr val="00BCFF">
              <a:alpha val="8048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77BBA7-7DD8-964C-BD7D-861A639E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Defining a pipeline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4C30684-9089-F541-8883-15C487D7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Build your data-centric workflow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DEA551-F754-B949-BDA3-9994BE8C3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3710"/>
          <a:stretch/>
        </p:blipFill>
        <p:spPr>
          <a:xfrm>
            <a:off x="6245583" y="5528985"/>
            <a:ext cx="5230800" cy="3923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8AD9F4-2FC1-4C40-BAAC-C9E6939CB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583" y="4102543"/>
            <a:ext cx="5230800" cy="14287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51A850-2A49-8846-9454-6B256BFDA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5583" y="3389708"/>
            <a:ext cx="5230800" cy="7119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3D23A07-5BAB-D748-A4A8-6F40CB0D4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245583" y="905408"/>
            <a:ext cx="5230799" cy="17484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5C1BE6-F720-5346-8671-4DA3BF060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5583" y="5917673"/>
            <a:ext cx="5230800" cy="42137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AC57A1-F287-A04A-AAA8-BBF84E5FE13F}"/>
              </a:ext>
            </a:extLst>
          </p:cNvPr>
          <p:cNvSpPr/>
          <p:nvPr/>
        </p:nvSpPr>
        <p:spPr>
          <a:xfrm>
            <a:off x="7194549" y="2451101"/>
            <a:ext cx="3117851" cy="3295650"/>
          </a:xfrm>
          <a:prstGeom prst="roundRect">
            <a:avLst>
              <a:gd name="adj" fmla="val 8584"/>
            </a:avLst>
          </a:prstGeom>
          <a:solidFill>
            <a:srgbClr val="00BCFF">
              <a:alpha val="19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7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368116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6F977F60-20F4-2948-9C90-2DCE268DF0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53" b="27526"/>
          <a:stretch/>
        </p:blipFill>
        <p:spPr>
          <a:xfrm>
            <a:off x="1019273" y="1355971"/>
            <a:ext cx="4451014" cy="498929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D21F8C-AC45-AC4E-8AF2-E34432D7C8B1}"/>
              </a:ext>
            </a:extLst>
          </p:cNvPr>
          <p:cNvSpPr/>
          <p:nvPr/>
        </p:nvSpPr>
        <p:spPr>
          <a:xfrm>
            <a:off x="940905" y="1477618"/>
            <a:ext cx="1914939" cy="2584174"/>
          </a:xfrm>
          <a:prstGeom prst="roundRect">
            <a:avLst>
              <a:gd name="adj" fmla="val 8584"/>
            </a:avLst>
          </a:prstGeom>
          <a:solidFill>
            <a:srgbClr val="00BCFF">
              <a:alpha val="8048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77BBA7-7DD8-964C-BD7D-861A639E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Defining a pipeline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4C30684-9089-F541-8883-15C487D7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Simply put, a pipeline is a collection of nodes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6ACAC97-673D-0840-97B3-2EE0643CC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5583" y="2653625"/>
            <a:ext cx="5230800" cy="7361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E4A418-66BC-4A4D-9E4A-69DFA1AF6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3710"/>
          <a:stretch/>
        </p:blipFill>
        <p:spPr>
          <a:xfrm>
            <a:off x="6245583" y="5528985"/>
            <a:ext cx="5230800" cy="3923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1D002B-02C6-DC4E-9C94-ABFEABDA6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583" y="4102543"/>
            <a:ext cx="5230800" cy="14287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17E010C-9C35-A547-8997-8A75C825C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5583" y="3389708"/>
            <a:ext cx="5230800" cy="7119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9954A80-EE94-4648-96C1-B4F50596C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245583" y="905408"/>
            <a:ext cx="5230799" cy="17484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83498A-7E5F-D942-AB50-5B9DB4BE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5583" y="5917673"/>
            <a:ext cx="5230800" cy="42137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4204722-AC08-1949-A13A-83777645195D}"/>
              </a:ext>
            </a:extLst>
          </p:cNvPr>
          <p:cNvSpPr/>
          <p:nvPr/>
        </p:nvSpPr>
        <p:spPr>
          <a:xfrm>
            <a:off x="7410356" y="2610943"/>
            <a:ext cx="2901253" cy="781301"/>
          </a:xfrm>
          <a:prstGeom prst="roundRect">
            <a:avLst/>
          </a:prstGeom>
          <a:solidFill>
            <a:srgbClr val="00BCFF">
              <a:alpha val="19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17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55495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>
            <a:extLst>
              <a:ext uri="{FF2B5EF4-FFF2-40B4-BE49-F238E27FC236}">
                <a16:creationId xmlns:a16="http://schemas.microsoft.com/office/drawing/2014/main" id="{FA77BBA7-7DD8-964C-BD7D-861A639E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Defining a pipeline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4C30684-9089-F541-8883-15C487D7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4736" y="956502"/>
            <a:ext cx="11082528" cy="24622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Each node takes a callable, input(s) and output(s)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D877FD-EF44-4246-8709-69C238F52B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53" b="27526"/>
          <a:stretch/>
        </p:blipFill>
        <p:spPr>
          <a:xfrm>
            <a:off x="1019273" y="1355971"/>
            <a:ext cx="4451014" cy="4989292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DD5905-F4F0-8441-861B-7D46C1C1E678}"/>
              </a:ext>
            </a:extLst>
          </p:cNvPr>
          <p:cNvSpPr/>
          <p:nvPr/>
        </p:nvSpPr>
        <p:spPr>
          <a:xfrm>
            <a:off x="3269897" y="1355971"/>
            <a:ext cx="1765400" cy="2811838"/>
          </a:xfrm>
          <a:prstGeom prst="roundRect">
            <a:avLst>
              <a:gd name="adj" fmla="val 8584"/>
            </a:avLst>
          </a:prstGeom>
          <a:solidFill>
            <a:srgbClr val="00BCFF">
              <a:alpha val="8048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1AC0179-3008-0045-A93A-07585868A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583" y="2653625"/>
            <a:ext cx="5230800" cy="7361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0C12182-6B7E-1142-9CA9-EC9929EF3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3710"/>
          <a:stretch/>
        </p:blipFill>
        <p:spPr>
          <a:xfrm>
            <a:off x="6245583" y="5528985"/>
            <a:ext cx="5230800" cy="3923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A5E247-061B-B245-AF75-1D06CDAF6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5583" y="4102543"/>
            <a:ext cx="5230800" cy="14287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59AE3A4-FAC2-5E47-9400-1A6B2111F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583" y="3389708"/>
            <a:ext cx="5230800" cy="71197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FA669E0-B08F-1644-B22A-8DE126E2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245583" y="905408"/>
            <a:ext cx="5230799" cy="17484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1E39DF6-266F-8E41-9A96-ED70E764E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5583" y="5917673"/>
            <a:ext cx="5230800" cy="42137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5BEE101-E492-FF4F-B8DE-1A092C16A39D}"/>
              </a:ext>
            </a:extLst>
          </p:cNvPr>
          <p:cNvSpPr/>
          <p:nvPr/>
        </p:nvSpPr>
        <p:spPr>
          <a:xfrm>
            <a:off x="7410356" y="3360105"/>
            <a:ext cx="2901253" cy="736187"/>
          </a:xfrm>
          <a:prstGeom prst="roundRect">
            <a:avLst/>
          </a:prstGeom>
          <a:solidFill>
            <a:srgbClr val="00BCFF">
              <a:alpha val="19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1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720122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2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E17C7C95-C0A3-A74A-83ED-2D1626DCE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583" y="4102543"/>
            <a:ext cx="5230800" cy="1428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210DA4-66A4-4A43-B747-57B51E44CC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53" b="27526"/>
          <a:stretch/>
        </p:blipFill>
        <p:spPr>
          <a:xfrm>
            <a:off x="1019273" y="1355971"/>
            <a:ext cx="4451014" cy="4989292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39FD881-8705-4442-AC08-4F3CF8D75CA3}"/>
              </a:ext>
            </a:extLst>
          </p:cNvPr>
          <p:cNvSpPr/>
          <p:nvPr/>
        </p:nvSpPr>
        <p:spPr>
          <a:xfrm>
            <a:off x="715617" y="3379303"/>
            <a:ext cx="4519731" cy="3119207"/>
          </a:xfrm>
          <a:prstGeom prst="roundRect">
            <a:avLst>
              <a:gd name="adj" fmla="val 8584"/>
            </a:avLst>
          </a:prstGeom>
          <a:solidFill>
            <a:srgbClr val="00BCFF">
              <a:alpha val="8048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1332F65-EFB1-AA46-909A-52BD8C49E187}"/>
              </a:ext>
            </a:extLst>
          </p:cNvPr>
          <p:cNvSpPr/>
          <p:nvPr/>
        </p:nvSpPr>
        <p:spPr>
          <a:xfrm>
            <a:off x="2478157" y="1517374"/>
            <a:ext cx="1099930" cy="512146"/>
          </a:xfrm>
          <a:prstGeom prst="roundRect">
            <a:avLst>
              <a:gd name="adj" fmla="val 8584"/>
            </a:avLst>
          </a:prstGeom>
          <a:solidFill>
            <a:srgbClr val="00BCFF">
              <a:alpha val="8048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A04017B-24B7-A34B-A17F-0D3E34FA0849}"/>
              </a:ext>
            </a:extLst>
          </p:cNvPr>
          <p:cNvSpPr/>
          <p:nvPr/>
        </p:nvSpPr>
        <p:spPr>
          <a:xfrm>
            <a:off x="7336221" y="4103246"/>
            <a:ext cx="2659117" cy="1428783"/>
          </a:xfrm>
          <a:prstGeom prst="roundRect">
            <a:avLst>
              <a:gd name="adj" fmla="val 14534"/>
            </a:avLst>
          </a:prstGeom>
          <a:solidFill>
            <a:srgbClr val="00BCFF">
              <a:alpha val="19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056DED-36F2-C648-AD1B-C6A60EFAF50F}"/>
              </a:ext>
            </a:extLst>
          </p:cNvPr>
          <p:cNvSpPr/>
          <p:nvPr/>
        </p:nvSpPr>
        <p:spPr>
          <a:xfrm>
            <a:off x="2941983" y="2029519"/>
            <a:ext cx="205408" cy="1349783"/>
          </a:xfrm>
          <a:prstGeom prst="rect">
            <a:avLst/>
          </a:prstGeom>
          <a:solidFill>
            <a:srgbClr val="00BCFF">
              <a:alpha val="8048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8711310-75B4-7746-A619-D5B81E2A0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5583" y="2653625"/>
            <a:ext cx="5230800" cy="7361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A5E26C-00B8-F845-AB69-FC176061D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3710"/>
          <a:stretch/>
        </p:blipFill>
        <p:spPr>
          <a:xfrm>
            <a:off x="6245583" y="5528985"/>
            <a:ext cx="5230800" cy="3923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1563DCC-1974-3441-B9D5-DACC535C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5583" y="3389708"/>
            <a:ext cx="5230800" cy="71197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6000525-A9D0-C941-8AD6-AAC038117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245583" y="905408"/>
            <a:ext cx="5230799" cy="17484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2BC17F7-2A62-E442-BE4B-C9C43F51F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5583" y="5917673"/>
            <a:ext cx="5230800" cy="421370"/>
          </a:xfrm>
          <a:prstGeom prst="rect">
            <a:avLst/>
          </a:prstGeom>
        </p:spPr>
      </p:pic>
      <p:sp>
        <p:nvSpPr>
          <p:cNvPr id="30" name="Title 7">
            <a:extLst>
              <a:ext uri="{FF2B5EF4-FFF2-40B4-BE49-F238E27FC236}">
                <a16:creationId xmlns:a16="http://schemas.microsoft.com/office/drawing/2014/main" id="{2E908774-2D56-0340-A796-370F639E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Defining a pipeline</a:t>
            </a:r>
          </a:p>
        </p:txBody>
      </p:sp>
      <p:sp>
        <p:nvSpPr>
          <p:cNvPr id="31" name="Subtitle 8">
            <a:extLst>
              <a:ext uri="{FF2B5EF4-FFF2-40B4-BE49-F238E27FC236}">
                <a16:creationId xmlns:a16="http://schemas.microsoft.com/office/drawing/2014/main" id="{E11A10BB-5FC4-814E-AAE3-5DE663F158FD}"/>
              </a:ext>
            </a:extLst>
          </p:cNvPr>
          <p:cNvSpPr txBox="1">
            <a:spLocks/>
          </p:cNvSpPr>
          <p:nvPr/>
        </p:nvSpPr>
        <p:spPr bwMode="blackGray">
          <a:xfrm>
            <a:off x="554736" y="956502"/>
            <a:ext cx="485272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1pPr>
            <a:lvl2pPr marL="230400" indent="-22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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2pPr>
            <a:lvl3pPr marL="5148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—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3pPr>
            <a:lvl4pPr marL="74160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4pPr>
            <a:lvl5pPr marL="914400" indent="-13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›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Multiple inputs/outputs map positionally to the callable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246B29-EC41-904A-AB93-72E67382166B}"/>
              </a:ext>
            </a:extLst>
          </p:cNvPr>
          <p:cNvSpPr/>
          <p:nvPr/>
        </p:nvSpPr>
        <p:spPr>
          <a:xfrm>
            <a:off x="3329769" y="1142017"/>
            <a:ext cx="20345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7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cs typeface="Arial" panose="020B0604020202020204" pitchFamily="34" charset="0"/>
              </a:rPr>
              <a:t>(provide a dictionary to map keyword arguments)</a:t>
            </a:r>
          </a:p>
        </p:txBody>
      </p:sp>
    </p:spTree>
    <p:extLst>
      <p:ext uri="{BB962C8B-B14F-4D97-AF65-F5344CB8AC3E}">
        <p14:creationId xmlns:p14="http://schemas.microsoft.com/office/powerpoint/2010/main" val="109473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4636502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B26BD73A-C88C-C84B-A44B-AD2BAF641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583" y="2653625"/>
            <a:ext cx="5230800" cy="73618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251839-060B-C94D-A323-EA7B5729A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3710"/>
          <a:stretch/>
        </p:blipFill>
        <p:spPr>
          <a:xfrm>
            <a:off x="6245583" y="5528985"/>
            <a:ext cx="5230800" cy="39234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7B63AFF-AA49-5149-AFC6-4E685888A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5583" y="4102543"/>
            <a:ext cx="5230800" cy="142878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F33B1F3-6371-B142-BD30-E75A760B0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583" y="3389708"/>
            <a:ext cx="5230800" cy="7119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360C485-8AA8-454C-9C33-7FB6B3A9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245583" y="905408"/>
            <a:ext cx="5230799" cy="174844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931BF7F-BE4C-4148-9A8D-3ACFC917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5583" y="5917673"/>
            <a:ext cx="5230800" cy="42137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4204722-AC08-1949-A13A-83777645195D}"/>
              </a:ext>
            </a:extLst>
          </p:cNvPr>
          <p:cNvSpPr/>
          <p:nvPr/>
        </p:nvSpPr>
        <p:spPr>
          <a:xfrm>
            <a:off x="8007063" y="4268638"/>
            <a:ext cx="1764825" cy="177800"/>
          </a:xfrm>
          <a:prstGeom prst="roundRect">
            <a:avLst/>
          </a:prstGeom>
          <a:solidFill>
            <a:srgbClr val="FFBC00">
              <a:alpha val="19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7759474-9286-8149-B0F7-CCCC6B3B4F49}"/>
              </a:ext>
            </a:extLst>
          </p:cNvPr>
          <p:cNvSpPr/>
          <p:nvPr/>
        </p:nvSpPr>
        <p:spPr>
          <a:xfrm>
            <a:off x="8000967" y="3554235"/>
            <a:ext cx="1466121" cy="177800"/>
          </a:xfrm>
          <a:prstGeom prst="roundRect">
            <a:avLst/>
          </a:prstGeom>
          <a:solidFill>
            <a:srgbClr val="FFBC00">
              <a:alpha val="19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7E8395-B0E8-864E-A409-36BD52686E54}"/>
              </a:ext>
            </a:extLst>
          </p:cNvPr>
          <p:cNvSpPr/>
          <p:nvPr/>
        </p:nvSpPr>
        <p:spPr>
          <a:xfrm>
            <a:off x="8000967" y="2834727"/>
            <a:ext cx="1392970" cy="177800"/>
          </a:xfrm>
          <a:prstGeom prst="roundRect">
            <a:avLst/>
          </a:prstGeom>
          <a:solidFill>
            <a:srgbClr val="FFBC00">
              <a:alpha val="19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AFB573-F36E-0741-8B5E-597B70599CE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253" b="27526"/>
          <a:stretch/>
        </p:blipFill>
        <p:spPr>
          <a:xfrm>
            <a:off x="1019273" y="1355971"/>
            <a:ext cx="4451014" cy="4989292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0BC98D-306F-234D-9231-781A1728ED79}"/>
              </a:ext>
            </a:extLst>
          </p:cNvPr>
          <p:cNvSpPr/>
          <p:nvPr/>
        </p:nvSpPr>
        <p:spPr>
          <a:xfrm>
            <a:off x="946386" y="2741128"/>
            <a:ext cx="1908312" cy="463979"/>
          </a:xfrm>
          <a:prstGeom prst="roundRect">
            <a:avLst>
              <a:gd name="adj" fmla="val 8584"/>
            </a:avLst>
          </a:prstGeom>
          <a:solidFill>
            <a:srgbClr val="FFBC00">
              <a:alpha val="8048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6465D93-2167-BD4F-9198-26581E003EF6}"/>
              </a:ext>
            </a:extLst>
          </p:cNvPr>
          <p:cNvSpPr/>
          <p:nvPr/>
        </p:nvSpPr>
        <p:spPr>
          <a:xfrm>
            <a:off x="3181832" y="2741128"/>
            <a:ext cx="1908312" cy="463979"/>
          </a:xfrm>
          <a:prstGeom prst="roundRect">
            <a:avLst>
              <a:gd name="adj" fmla="val 8584"/>
            </a:avLst>
          </a:prstGeom>
          <a:solidFill>
            <a:srgbClr val="FFBC00">
              <a:alpha val="8048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16CA3F1-8C1A-8B4D-AF61-84E8650825CA}"/>
              </a:ext>
            </a:extLst>
          </p:cNvPr>
          <p:cNvSpPr/>
          <p:nvPr/>
        </p:nvSpPr>
        <p:spPr>
          <a:xfrm>
            <a:off x="2075276" y="5166275"/>
            <a:ext cx="1908312" cy="463979"/>
          </a:xfrm>
          <a:prstGeom prst="roundRect">
            <a:avLst>
              <a:gd name="adj" fmla="val 8584"/>
            </a:avLst>
          </a:prstGeom>
          <a:solidFill>
            <a:srgbClr val="FFBC00">
              <a:alpha val="8048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3" name="Title 7">
            <a:extLst>
              <a:ext uri="{FF2B5EF4-FFF2-40B4-BE49-F238E27FC236}">
                <a16:creationId xmlns:a16="http://schemas.microsoft.com/office/drawing/2014/main" id="{724B1CD9-A8A3-5D40-B300-F607E05C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Defining a pipeline</a:t>
            </a:r>
          </a:p>
        </p:txBody>
      </p:sp>
      <p:sp>
        <p:nvSpPr>
          <p:cNvPr id="34" name="Subtitle 8">
            <a:extLst>
              <a:ext uri="{FF2B5EF4-FFF2-40B4-BE49-F238E27FC236}">
                <a16:creationId xmlns:a16="http://schemas.microsoft.com/office/drawing/2014/main" id="{C47A2F96-DD1B-0745-8D51-17F86D92C985}"/>
              </a:ext>
            </a:extLst>
          </p:cNvPr>
          <p:cNvSpPr txBox="1">
            <a:spLocks/>
          </p:cNvSpPr>
          <p:nvPr/>
        </p:nvSpPr>
        <p:spPr bwMode="blackGray">
          <a:xfrm>
            <a:off x="554736" y="956502"/>
            <a:ext cx="11082528" cy="24622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1pPr>
            <a:lvl2pPr marL="230400" indent="-22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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2pPr>
            <a:lvl3pPr marL="5148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—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3pPr>
            <a:lvl4pPr marL="74160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4pPr>
            <a:lvl5pPr marL="914400" indent="-13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›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Functions bound to nodes are highlighted with the      icon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9776F6AE-0937-DC42-B223-12AB06595B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39755" y="952244"/>
            <a:ext cx="241588" cy="2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10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58544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" name="Picture 49">
            <a:extLst>
              <a:ext uri="{FF2B5EF4-FFF2-40B4-BE49-F238E27FC236}">
                <a16:creationId xmlns:a16="http://schemas.microsoft.com/office/drawing/2014/main" id="{CAA6F4CA-727E-7147-BB50-1AF4FD40B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5583" y="2653625"/>
            <a:ext cx="5230800" cy="7361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1A68BB0-AB9F-2B41-BD40-AE8E11116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3710"/>
          <a:stretch/>
        </p:blipFill>
        <p:spPr>
          <a:xfrm>
            <a:off x="6245583" y="5528985"/>
            <a:ext cx="5230800" cy="39234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F582040-E520-3E43-B3A9-29CC99286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5583" y="4102543"/>
            <a:ext cx="5230800" cy="14287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235F4AE-77D3-6741-8501-4BCA2F31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583" y="3389708"/>
            <a:ext cx="5230800" cy="71197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78057AE-6C39-4C40-A0C9-1DDF8FE52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6245583" y="905408"/>
            <a:ext cx="5230799" cy="174844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BF2B401-9DB3-584A-AEF9-8E5DA36C8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5583" y="5917673"/>
            <a:ext cx="5230800" cy="4213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AFB573-F36E-0741-8B5E-597B70599CE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253" b="27526"/>
          <a:stretch/>
        </p:blipFill>
        <p:spPr>
          <a:xfrm>
            <a:off x="1019273" y="1355971"/>
            <a:ext cx="4451014" cy="4989292"/>
          </a:xfrm>
          <a:prstGeom prst="rect">
            <a:avLst/>
          </a:prstGeom>
        </p:spPr>
      </p:pic>
      <p:sp>
        <p:nvSpPr>
          <p:cNvPr id="22" name="Title 7">
            <a:extLst>
              <a:ext uri="{FF2B5EF4-FFF2-40B4-BE49-F238E27FC236}">
                <a16:creationId xmlns:a16="http://schemas.microsoft.com/office/drawing/2014/main" id="{1B6A38EB-E419-9D47-833F-59815ADA4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Defining a pipeline</a:t>
            </a:r>
          </a:p>
        </p:txBody>
      </p:sp>
      <p:sp>
        <p:nvSpPr>
          <p:cNvPr id="23" name="Subtitle 8">
            <a:extLst>
              <a:ext uri="{FF2B5EF4-FFF2-40B4-BE49-F238E27FC236}">
                <a16:creationId xmlns:a16="http://schemas.microsoft.com/office/drawing/2014/main" id="{CF7693CA-2786-FB40-8A33-8AADA8C8EFA0}"/>
              </a:ext>
            </a:extLst>
          </p:cNvPr>
          <p:cNvSpPr txBox="1">
            <a:spLocks/>
          </p:cNvSpPr>
          <p:nvPr/>
        </p:nvSpPr>
        <p:spPr bwMode="blackGray">
          <a:xfrm>
            <a:off x="554736" y="956502"/>
            <a:ext cx="11082528" cy="24622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1pPr>
            <a:lvl2pPr marL="230400" indent="-22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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2pPr>
            <a:lvl3pPr marL="5148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—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3pPr>
            <a:lvl4pPr marL="74160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4pPr>
            <a:lvl5pPr marL="914400" indent="-13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›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Data dependencies are highlighted with the     icon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E3E2392-EFD4-9C4E-9CC2-5DDCB40F0587}"/>
              </a:ext>
            </a:extLst>
          </p:cNvPr>
          <p:cNvSpPr/>
          <p:nvPr/>
        </p:nvSpPr>
        <p:spPr>
          <a:xfrm>
            <a:off x="7591010" y="4456767"/>
            <a:ext cx="2052862" cy="1111943"/>
          </a:xfrm>
          <a:prstGeom prst="roundRect">
            <a:avLst/>
          </a:prstGeom>
          <a:solidFill>
            <a:srgbClr val="00BCFF">
              <a:alpha val="19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9B40714-96B8-7340-BEFE-6270F2C2790A}"/>
              </a:ext>
            </a:extLst>
          </p:cNvPr>
          <p:cNvSpPr/>
          <p:nvPr/>
        </p:nvSpPr>
        <p:spPr>
          <a:xfrm>
            <a:off x="7591010" y="3721064"/>
            <a:ext cx="2400334" cy="386465"/>
          </a:xfrm>
          <a:prstGeom prst="roundRect">
            <a:avLst/>
          </a:prstGeom>
          <a:solidFill>
            <a:srgbClr val="00BCFF">
              <a:alpha val="19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5508DA-744C-4B40-A304-E95E9AE5C609}"/>
              </a:ext>
            </a:extLst>
          </p:cNvPr>
          <p:cNvSpPr/>
          <p:nvPr/>
        </p:nvSpPr>
        <p:spPr>
          <a:xfrm>
            <a:off x="7591010" y="2964247"/>
            <a:ext cx="2333278" cy="386465"/>
          </a:xfrm>
          <a:prstGeom prst="roundRect">
            <a:avLst/>
          </a:prstGeom>
          <a:solidFill>
            <a:srgbClr val="00BCFF">
              <a:alpha val="19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AB82B40-747C-BC4D-BF52-1D41E7E0B282}"/>
              </a:ext>
            </a:extLst>
          </p:cNvPr>
          <p:cNvSpPr/>
          <p:nvPr/>
        </p:nvSpPr>
        <p:spPr>
          <a:xfrm>
            <a:off x="1019274" y="3532197"/>
            <a:ext cx="1771552" cy="525454"/>
          </a:xfrm>
          <a:prstGeom prst="roundRect">
            <a:avLst/>
          </a:prstGeom>
          <a:solidFill>
            <a:srgbClr val="00BCFF">
              <a:alpha val="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B320125-3302-554B-8913-C705DA641F60}"/>
              </a:ext>
            </a:extLst>
          </p:cNvPr>
          <p:cNvSpPr/>
          <p:nvPr/>
        </p:nvSpPr>
        <p:spPr>
          <a:xfrm>
            <a:off x="3629441" y="1530711"/>
            <a:ext cx="1047334" cy="456302"/>
          </a:xfrm>
          <a:prstGeom prst="roundRect">
            <a:avLst/>
          </a:prstGeom>
          <a:solidFill>
            <a:srgbClr val="00BCFF">
              <a:alpha val="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EF3524F-D097-5940-B250-BE91CBB5F118}"/>
              </a:ext>
            </a:extLst>
          </p:cNvPr>
          <p:cNvSpPr/>
          <p:nvPr/>
        </p:nvSpPr>
        <p:spPr>
          <a:xfrm>
            <a:off x="1257300" y="1566566"/>
            <a:ext cx="1239080" cy="420447"/>
          </a:xfrm>
          <a:prstGeom prst="roundRect">
            <a:avLst/>
          </a:prstGeom>
          <a:solidFill>
            <a:srgbClr val="00BCFF">
              <a:alpha val="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16148F5-0C03-3541-A981-CDEBB5C126DC}"/>
              </a:ext>
            </a:extLst>
          </p:cNvPr>
          <p:cNvSpPr/>
          <p:nvPr/>
        </p:nvSpPr>
        <p:spPr>
          <a:xfrm>
            <a:off x="3244780" y="3532197"/>
            <a:ext cx="1771552" cy="525454"/>
          </a:xfrm>
          <a:prstGeom prst="roundRect">
            <a:avLst/>
          </a:prstGeom>
          <a:solidFill>
            <a:srgbClr val="00BCFF">
              <a:alpha val="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6DB58F7-67DA-AA4D-8A39-DB92ABFCC2BA}"/>
              </a:ext>
            </a:extLst>
          </p:cNvPr>
          <p:cNvSpPr/>
          <p:nvPr/>
        </p:nvSpPr>
        <p:spPr>
          <a:xfrm>
            <a:off x="2158930" y="5923567"/>
            <a:ext cx="1771552" cy="525454"/>
          </a:xfrm>
          <a:prstGeom prst="roundRect">
            <a:avLst/>
          </a:prstGeom>
          <a:solidFill>
            <a:srgbClr val="00BCFF">
              <a:alpha val="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38" name="Picture 37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16C67C8D-9D99-624A-B5EE-09F0E20139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74831" y="975509"/>
            <a:ext cx="216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2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13BEA68-50C4-8F46-B1D1-C91D3D7B95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13BEA68-50C4-8F46-B1D1-C91D3D7B95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ubtitle 12">
            <a:extLst>
              <a:ext uri="{FF2B5EF4-FFF2-40B4-BE49-F238E27FC236}">
                <a16:creationId xmlns:a16="http://schemas.microsoft.com/office/drawing/2014/main" id="{1C9C09E7-36CC-A342-B0E2-7A4298A4CA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tillium Web" pitchFamily="2" charset="77"/>
              </a:rPr>
              <a:t>23</a:t>
            </a:r>
            <a:r>
              <a:rPr lang="en-US" baseline="30000" dirty="0">
                <a:latin typeface="Titillium Web" pitchFamily="2" charset="77"/>
              </a:rPr>
              <a:t>rd</a:t>
            </a:r>
            <a:r>
              <a:rPr lang="en-US" dirty="0">
                <a:latin typeface="Titillium Web" pitchFamily="2" charset="77"/>
              </a:rPr>
              <a:t> February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CB190-9E8A-AC4E-A83B-30B3F2A5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3101005"/>
            <a:ext cx="3588056" cy="412805"/>
          </a:xfrm>
        </p:spPr>
        <p:txBody>
          <a:bodyPr vert="horz"/>
          <a:lstStyle/>
          <a:p>
            <a:r>
              <a:rPr lang="en-US" dirty="0"/>
              <a:t>Agenda &amp; Speaker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045EC4-DF3A-5F43-8A7F-FB49F2762B95}"/>
              </a:ext>
            </a:extLst>
          </p:cNvPr>
          <p:cNvGrpSpPr/>
          <p:nvPr/>
        </p:nvGrpSpPr>
        <p:grpSpPr>
          <a:xfrm>
            <a:off x="5016583" y="1413063"/>
            <a:ext cx="2323562" cy="4031873"/>
            <a:chOff x="5016583" y="1413063"/>
            <a:chExt cx="2323562" cy="40318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DCEBD8-0C7C-C040-9187-554DB9A336AA}"/>
                </a:ext>
              </a:extLst>
            </p:cNvPr>
            <p:cNvSpPr/>
            <p:nvPr/>
          </p:nvSpPr>
          <p:spPr>
            <a:xfrm>
              <a:off x="5016583" y="1413063"/>
              <a:ext cx="2323562" cy="403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Titillium Web" pitchFamily="2" charset="77"/>
                </a:rPr>
                <a:t>📸 Setting the scene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🧐 What is Kedro?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🗺 Where does it fit in?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👩‍🎓 A worked example</a:t>
              </a:r>
              <a:br>
                <a:rPr lang="en-US" sz="1600" dirty="0">
                  <a:latin typeface="Titillium Web" pitchFamily="2" charset="77"/>
                </a:rPr>
              </a:br>
              <a:endParaRPr lang="en-US" sz="1600" dirty="0">
                <a:latin typeface="Titillium Web" pitchFamily="2" charset="77"/>
              </a:endParaRPr>
            </a:p>
            <a:p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😴 Short break</a:t>
              </a:r>
              <a:br>
                <a:rPr lang="en-US" sz="1600" dirty="0">
                  <a:latin typeface="Titillium Web" pitchFamily="2" charset="77"/>
                </a:rPr>
              </a:br>
              <a:endParaRPr lang="en-US" sz="1600" dirty="0">
                <a:latin typeface="Titillium Web" pitchFamily="2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👷‍♀️ Live coding tutorial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Titillium Web" pitchFamily="2" charset="77"/>
              </a:endParaRPr>
            </a:p>
            <a:p>
              <a:r>
                <a:rPr lang="en-US" sz="1600" dirty="0">
                  <a:latin typeface="Titillium Web" pitchFamily="2" charset="77"/>
                </a:rPr>
                <a:t>👂Q&amp;A</a:t>
              </a:r>
            </a:p>
            <a:p>
              <a:endParaRPr lang="en-US" sz="1600" dirty="0">
                <a:latin typeface="Titillium Web" pitchFamily="2" charset="77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A12C16-96D8-DA4D-8557-BD584C0D8076}"/>
                </a:ext>
              </a:extLst>
            </p:cNvPr>
            <p:cNvCxnSpPr>
              <a:cxnSpLocks/>
            </p:cNvCxnSpPr>
            <p:nvPr/>
          </p:nvCxnSpPr>
          <p:spPr>
            <a:xfrm>
              <a:off x="5016583" y="3369038"/>
              <a:ext cx="2323562" cy="0"/>
            </a:xfrm>
            <a:prstGeom prst="line">
              <a:avLst/>
            </a:prstGeom>
            <a:ln w="6350" cap="sq">
              <a:solidFill>
                <a:schemeClr val="tx1">
                  <a:alpha val="11000"/>
                </a:schemeClr>
              </a:solidFill>
              <a:prstDash val="lgDash"/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DDEB00-B743-B940-87D0-3F5E876A8151}"/>
                </a:ext>
              </a:extLst>
            </p:cNvPr>
            <p:cNvCxnSpPr>
              <a:cxnSpLocks/>
            </p:cNvCxnSpPr>
            <p:nvPr/>
          </p:nvCxnSpPr>
          <p:spPr>
            <a:xfrm>
              <a:off x="5016583" y="4147080"/>
              <a:ext cx="2323562" cy="0"/>
            </a:xfrm>
            <a:prstGeom prst="line">
              <a:avLst/>
            </a:prstGeom>
            <a:ln w="6350" cap="sq">
              <a:solidFill>
                <a:schemeClr val="tx1">
                  <a:alpha val="11000"/>
                </a:schemeClr>
              </a:solidFill>
              <a:prstDash val="lgDash"/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A3E4811-AB3C-7447-94D4-AFF2A2D76537}"/>
              </a:ext>
            </a:extLst>
          </p:cNvPr>
          <p:cNvGrpSpPr/>
          <p:nvPr/>
        </p:nvGrpSpPr>
        <p:grpSpPr>
          <a:xfrm>
            <a:off x="8622074" y="702459"/>
            <a:ext cx="2708517" cy="4359021"/>
            <a:chOff x="8622074" y="702459"/>
            <a:chExt cx="2708517" cy="43590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8E32D8-CC67-7D43-AAC2-CBCE0A8DA9FE}"/>
                </a:ext>
              </a:extLst>
            </p:cNvPr>
            <p:cNvSpPr txBox="1"/>
            <p:nvPr/>
          </p:nvSpPr>
          <p:spPr>
            <a:xfrm>
              <a:off x="8622074" y="4147080"/>
              <a:ext cx="2658103" cy="914400"/>
            </a:xfrm>
            <a:prstGeom prst="rect">
              <a:avLst/>
            </a:prstGeom>
            <a:ln w="6350">
              <a:noFill/>
              <a:miter lim="800000"/>
            </a:ln>
          </p:spPr>
          <p:txBody>
            <a:bodyPr vert="horz" wrap="none" lIns="0" tIns="0" rIns="0" bIns="0" rtlCol="0">
              <a:no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None/>
              </a:pPr>
              <a:r>
                <a:rPr lang="en-US" sz="1600" b="1" dirty="0">
                  <a:latin typeface="Titillium Web" pitchFamily="2" charset="77"/>
                </a:rPr>
                <a:t>Antony Milne</a:t>
              </a:r>
              <a:br>
                <a:rPr lang="en-US" sz="1600" dirty="0">
                  <a:latin typeface="Titillium Web" pitchFamily="2" charset="77"/>
                </a:rPr>
              </a:br>
              <a:r>
                <a:rPr lang="en-US" sz="1200" dirty="0">
                  <a:solidFill>
                    <a:schemeClr val="accent1"/>
                  </a:solidFill>
                  <a:latin typeface="Titillium Web" pitchFamily="2" charset="77"/>
                </a:rPr>
                <a:t>Machine Learning Engineer @ QuantumBlack</a:t>
              </a:r>
              <a:endParaRPr lang="en-US" sz="1400" dirty="0">
                <a:solidFill>
                  <a:schemeClr val="accent1"/>
                </a:solidFill>
                <a:latin typeface="Titillium Web" pitchFamily="2" charset="77"/>
              </a:endParaRPr>
            </a:p>
            <a:p>
              <a:pPr marL="285750" indent="-285750" algn="l">
                <a:spcBef>
                  <a:spcPts val="300"/>
                </a:spcBef>
                <a:spcAft>
                  <a:spcPts val="300"/>
                </a:spcAft>
                <a:buBlip>
                  <a:blip r:embed="rId7"/>
                </a:buBlip>
              </a:pPr>
              <a:r>
                <a:rPr lang="en-US" sz="1100" dirty="0">
                  <a:latin typeface="Titillium Web" pitchFamily="2" charset="77"/>
                </a:rPr>
                <a:t>Former Theoretical Physicist</a:t>
              </a:r>
            </a:p>
            <a:p>
              <a:pPr marL="285750" indent="-285750" algn="l">
                <a:spcBef>
                  <a:spcPts val="300"/>
                </a:spcBef>
                <a:spcAft>
                  <a:spcPts val="300"/>
                </a:spcAft>
                <a:buBlip>
                  <a:blip r:embed="rId7"/>
                </a:buBlip>
              </a:pPr>
              <a:r>
                <a:rPr lang="en-US" sz="1100" dirty="0">
                  <a:latin typeface="Titillium Web" pitchFamily="2" charset="77"/>
                </a:rPr>
                <a:t>Turned Data Scientist </a:t>
              </a:r>
            </a:p>
            <a:p>
              <a:pPr marL="285750" indent="-285750" algn="l">
                <a:spcBef>
                  <a:spcPts val="300"/>
                </a:spcBef>
                <a:spcAft>
                  <a:spcPts val="300"/>
                </a:spcAft>
                <a:buBlip>
                  <a:blip r:embed="rId7"/>
                </a:buBlip>
              </a:pPr>
              <a:r>
                <a:rPr lang="en-US" sz="1100" dirty="0">
                  <a:latin typeface="Titillium Web" pitchFamily="2" charset="77"/>
                </a:rPr>
                <a:t>Kedro user for ~2 years, maintainer for ~1 year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FB9F69F-41E9-8E48-8592-067274BF92D0}"/>
                </a:ext>
              </a:extLst>
            </p:cNvPr>
            <p:cNvGrpSpPr/>
            <p:nvPr/>
          </p:nvGrpSpPr>
          <p:grpSpPr>
            <a:xfrm rot="21420000">
              <a:off x="9263902" y="3743757"/>
              <a:ext cx="2012415" cy="221038"/>
              <a:chOff x="8906193" y="5300538"/>
              <a:chExt cx="2012415" cy="22103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6D626E2-A6C5-7746-A77A-C9F99F84B3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06193" y="5300538"/>
                <a:ext cx="2012415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Titillium Web" pitchFamily="2" charset="77"/>
                  </a:rPr>
                  <a:t>AntonyMilneQB 	     antony.milne</a:t>
                </a:r>
              </a:p>
            </p:txBody>
          </p:sp>
          <p:pic>
            <p:nvPicPr>
              <p:cNvPr id="61452" name="Picture 12">
                <a:extLst>
                  <a:ext uri="{FF2B5EF4-FFF2-40B4-BE49-F238E27FC236}">
                    <a16:creationId xmlns:a16="http://schemas.microsoft.com/office/drawing/2014/main" id="{5FDBD0F8-44F0-AC4F-B66E-D730FB7A59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22891" y="5308827"/>
                <a:ext cx="180000" cy="1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54" name="Picture 14" descr="I made a reimagined Discord icon for MacOS [OC] : r/discordapp">
                <a:extLst>
                  <a:ext uri="{FF2B5EF4-FFF2-40B4-BE49-F238E27FC236}">
                    <a16:creationId xmlns:a16="http://schemas.microsoft.com/office/drawing/2014/main" id="{1D5977AB-6D68-7641-9B30-EC9238079C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02066" y="5305576"/>
                <a:ext cx="216000" cy="216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F332E6-DAB9-7A43-A599-1979DF4F5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395549">
              <a:off x="9099535" y="702459"/>
              <a:ext cx="2231056" cy="297474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57150" cap="rnd">
              <a:solidFill>
                <a:srgbClr val="BFBFB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contourClr>
                <a:srgbClr val="C0C0C0"/>
              </a:contourClr>
            </a:sp3d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8543DC-83F8-2D41-8AF9-2D484006AE2C}"/>
              </a:ext>
            </a:extLst>
          </p:cNvPr>
          <p:cNvSpPr txBox="1"/>
          <p:nvPr/>
        </p:nvSpPr>
        <p:spPr>
          <a:xfrm>
            <a:off x="1105593" y="-349135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637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F0B3C74-0AAE-6942-A6B8-7296D6A3AE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533604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2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F0B3C74-0AAE-6942-A6B8-7296D6A3A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4BAEB6-4C78-DF49-A249-F5AA489A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Catalog entries are persisted</a:t>
            </a:r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EC8EF7C6-5A0D-0F46-89FB-1846F996CA71}"/>
              </a:ext>
            </a:extLst>
          </p:cNvPr>
          <p:cNvSpPr txBox="1">
            <a:spLocks/>
          </p:cNvSpPr>
          <p:nvPr/>
        </p:nvSpPr>
        <p:spPr bwMode="blackGray">
          <a:xfrm>
            <a:off x="554736" y="956502"/>
            <a:ext cx="11082528" cy="24622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1pPr>
            <a:lvl2pPr marL="230400" indent="-22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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2pPr>
            <a:lvl3pPr marL="5148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—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3pPr>
            <a:lvl4pPr marL="74160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4pPr>
            <a:lvl5pPr marL="914400" indent="-13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›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b="1" dirty="0"/>
              <a:t>MemoryDataSets</a:t>
            </a:r>
            <a:r>
              <a:rPr lang="en-US" dirty="0"/>
              <a:t> are ephemeral and only exist at run-time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F638B3-1709-4E45-B1AE-9D001B3B31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53" b="27526"/>
          <a:stretch/>
        </p:blipFill>
        <p:spPr>
          <a:xfrm>
            <a:off x="1019273" y="1355971"/>
            <a:ext cx="4451014" cy="49892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328D0D-6563-324C-8638-2BFCAD1255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677" y="1190763"/>
            <a:ext cx="3503571" cy="42207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4E56B-6212-0E46-B373-E1FF977C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3710"/>
          <a:stretch/>
        </p:blipFill>
        <p:spPr>
          <a:xfrm>
            <a:off x="8334857" y="4558304"/>
            <a:ext cx="3719136" cy="278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CBD57-8FC3-1C45-930C-083627DC6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4857" y="3542429"/>
            <a:ext cx="3719136" cy="1015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42E6E0-5F41-744A-90F5-F709CE3B6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4856" y="3037509"/>
            <a:ext cx="3719132" cy="5062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28A6D3-21EF-364B-BE9F-15A0D54C1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857" y="2515614"/>
            <a:ext cx="3719135" cy="5234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1468AC-4DF4-B840-BCCF-3D6260402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8334856" y="1270823"/>
            <a:ext cx="3719136" cy="12431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3918DD-FD84-6E44-BB77-27AD046AE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34852" y="4837267"/>
            <a:ext cx="3719136" cy="2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9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F0B3C74-0AAE-6942-A6B8-7296D6A3AE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55020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F0B3C74-0AAE-6942-A6B8-7296D6A3A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993108A8-C2BE-C34D-A50B-EEE9A2F75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3710"/>
          <a:stretch/>
        </p:blipFill>
        <p:spPr>
          <a:xfrm>
            <a:off x="8334857" y="4558304"/>
            <a:ext cx="3719136" cy="2789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A77B32-5C16-6947-ACD3-7CC306D9F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857" y="3542429"/>
            <a:ext cx="3719136" cy="10158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0D1E28-3D14-8941-BC60-325151CD9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4856" y="3037509"/>
            <a:ext cx="3719132" cy="5062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DD00681-D087-A745-B0E2-5DFC3A347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4857" y="2515614"/>
            <a:ext cx="3719135" cy="5234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73E7A1E-4551-E547-A058-F436D2B6F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334856" y="1270823"/>
            <a:ext cx="3719136" cy="12431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531855C-72D5-3649-A687-A457580A7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852" y="4837267"/>
            <a:ext cx="3719136" cy="299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638B3-1709-4E45-B1AE-9D001B3B314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253" b="27526"/>
          <a:stretch/>
        </p:blipFill>
        <p:spPr>
          <a:xfrm>
            <a:off x="1019273" y="1355971"/>
            <a:ext cx="4451014" cy="49892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C0BE22-7151-744B-AA44-AAABF8F8CF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7677" y="1190763"/>
            <a:ext cx="3503571" cy="42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BAEB6-4C78-DF49-A249-F5AA489A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Catalog entries are persisted</a:t>
            </a:r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EC8EF7C6-5A0D-0F46-89FB-1846F996CA71}"/>
              </a:ext>
            </a:extLst>
          </p:cNvPr>
          <p:cNvSpPr txBox="1">
            <a:spLocks/>
          </p:cNvSpPr>
          <p:nvPr/>
        </p:nvSpPr>
        <p:spPr bwMode="blackGray">
          <a:xfrm>
            <a:off x="554736" y="956502"/>
            <a:ext cx="11082528" cy="24622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1pPr>
            <a:lvl2pPr marL="230400" indent="-22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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2pPr>
            <a:lvl3pPr marL="5148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—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3pPr>
            <a:lvl4pPr marL="74160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4pPr>
            <a:lvl5pPr marL="914400" indent="-13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›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b="1" dirty="0"/>
              <a:t>MemoryDataSets</a:t>
            </a:r>
            <a:r>
              <a:rPr lang="en-US" dirty="0"/>
              <a:t> are ephemeral and only exist at run-time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7EFD2ED-66C0-C840-BB1B-B39F7CE48C2C}"/>
              </a:ext>
            </a:extLst>
          </p:cNvPr>
          <p:cNvSpPr/>
          <p:nvPr/>
        </p:nvSpPr>
        <p:spPr>
          <a:xfrm>
            <a:off x="9672658" y="2748968"/>
            <a:ext cx="608627" cy="153617"/>
          </a:xfrm>
          <a:prstGeom prst="roundRect">
            <a:avLst/>
          </a:prstGeom>
          <a:solidFill>
            <a:srgbClr val="00FFBC">
              <a:alpha val="19596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96C3826-210E-C244-93B5-EF859A34A70F}"/>
              </a:ext>
            </a:extLst>
          </p:cNvPr>
          <p:cNvSpPr/>
          <p:nvPr/>
        </p:nvSpPr>
        <p:spPr>
          <a:xfrm>
            <a:off x="9410400" y="4159038"/>
            <a:ext cx="544495" cy="153617"/>
          </a:xfrm>
          <a:prstGeom prst="roundRect">
            <a:avLst/>
          </a:prstGeom>
          <a:solidFill>
            <a:srgbClr val="00FFBC">
              <a:alpha val="19596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5F1D8A-8552-BA46-91A9-5E560023EF16}"/>
              </a:ext>
            </a:extLst>
          </p:cNvPr>
          <p:cNvSpPr/>
          <p:nvPr/>
        </p:nvSpPr>
        <p:spPr>
          <a:xfrm>
            <a:off x="9672658" y="3264860"/>
            <a:ext cx="608627" cy="153617"/>
          </a:xfrm>
          <a:prstGeom prst="roundRect">
            <a:avLst/>
          </a:prstGeom>
          <a:solidFill>
            <a:srgbClr val="00FFBC">
              <a:alpha val="19596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EA51665-D0EA-5B4B-A1AB-0B83618B5C90}"/>
              </a:ext>
            </a:extLst>
          </p:cNvPr>
          <p:cNvSpPr/>
          <p:nvPr/>
        </p:nvSpPr>
        <p:spPr>
          <a:xfrm>
            <a:off x="9740899" y="4422312"/>
            <a:ext cx="997585" cy="153617"/>
          </a:xfrm>
          <a:prstGeom prst="roundRect">
            <a:avLst/>
          </a:prstGeom>
          <a:solidFill>
            <a:srgbClr val="00FFBC">
              <a:alpha val="19596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F024C46-9DDD-7B4B-95D9-1AE1803A8746}"/>
              </a:ext>
            </a:extLst>
          </p:cNvPr>
          <p:cNvSpPr/>
          <p:nvPr/>
        </p:nvSpPr>
        <p:spPr>
          <a:xfrm>
            <a:off x="5408904" y="2142303"/>
            <a:ext cx="640193" cy="161601"/>
          </a:xfrm>
          <a:prstGeom prst="roundRect">
            <a:avLst/>
          </a:prstGeom>
          <a:solidFill>
            <a:srgbClr val="00FFBC">
              <a:alpha val="2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3CEECAF-80EB-8042-B58F-26B3950DD34C}"/>
              </a:ext>
            </a:extLst>
          </p:cNvPr>
          <p:cNvSpPr/>
          <p:nvPr/>
        </p:nvSpPr>
        <p:spPr>
          <a:xfrm>
            <a:off x="5409858" y="2798738"/>
            <a:ext cx="640193" cy="161601"/>
          </a:xfrm>
          <a:prstGeom prst="roundRect">
            <a:avLst/>
          </a:prstGeom>
          <a:solidFill>
            <a:srgbClr val="00FFBC">
              <a:alpha val="2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18E9EA3-38AD-B547-BAAC-A87459A80F05}"/>
              </a:ext>
            </a:extLst>
          </p:cNvPr>
          <p:cNvSpPr/>
          <p:nvPr/>
        </p:nvSpPr>
        <p:spPr>
          <a:xfrm>
            <a:off x="5408905" y="4131119"/>
            <a:ext cx="1050740" cy="161601"/>
          </a:xfrm>
          <a:prstGeom prst="roundRect">
            <a:avLst/>
          </a:prstGeom>
          <a:solidFill>
            <a:srgbClr val="00FFBC">
              <a:alpha val="2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227D7A6-F313-324B-8F6F-E4A33A7866E1}"/>
              </a:ext>
            </a:extLst>
          </p:cNvPr>
          <p:cNvSpPr/>
          <p:nvPr/>
        </p:nvSpPr>
        <p:spPr>
          <a:xfrm>
            <a:off x="5408904" y="3467025"/>
            <a:ext cx="640193" cy="161601"/>
          </a:xfrm>
          <a:prstGeom prst="roundRect">
            <a:avLst/>
          </a:prstGeom>
          <a:solidFill>
            <a:srgbClr val="00FFBC">
              <a:alpha val="20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912CEF0-C737-B541-8C2A-50A2A65361CC}"/>
              </a:ext>
            </a:extLst>
          </p:cNvPr>
          <p:cNvSpPr/>
          <p:nvPr/>
        </p:nvSpPr>
        <p:spPr>
          <a:xfrm>
            <a:off x="1100253" y="1501638"/>
            <a:ext cx="3635297" cy="525454"/>
          </a:xfrm>
          <a:prstGeom prst="roundRect">
            <a:avLst/>
          </a:prstGeom>
          <a:solidFill>
            <a:srgbClr val="00FFBC">
              <a:alpha val="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1424456-B86E-284E-81FA-0D490BA95916}"/>
              </a:ext>
            </a:extLst>
          </p:cNvPr>
          <p:cNvSpPr/>
          <p:nvPr/>
        </p:nvSpPr>
        <p:spPr>
          <a:xfrm>
            <a:off x="2241175" y="5973057"/>
            <a:ext cx="1613649" cy="472567"/>
          </a:xfrm>
          <a:prstGeom prst="roundRect">
            <a:avLst/>
          </a:prstGeom>
          <a:solidFill>
            <a:srgbClr val="00FFBC">
              <a:alpha val="7000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83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F0B3C74-0AAE-6942-A6B8-7296D6A3AE2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50415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F0B3C74-0AAE-6942-A6B8-7296D6A3A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6A1F9F81-C583-5248-BA05-549A037C8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3710"/>
          <a:stretch/>
        </p:blipFill>
        <p:spPr>
          <a:xfrm>
            <a:off x="8334857" y="4558304"/>
            <a:ext cx="3719136" cy="2789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55DEE7-3CB5-E648-A047-22961C8E4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857" y="3542429"/>
            <a:ext cx="3719136" cy="10158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D620E3-A066-E54B-88E9-F533B02A6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4856" y="3037509"/>
            <a:ext cx="3719132" cy="5062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9CA7C5-F00C-6C4B-B842-BE7A058B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4857" y="2515614"/>
            <a:ext cx="3719135" cy="5234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5E7675-C3FC-5246-B3A6-3620A1E0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8334856" y="1270823"/>
            <a:ext cx="3719136" cy="12431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F6F4E82-7E69-2F45-B1F6-28D961A19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4852" y="4837267"/>
            <a:ext cx="3719136" cy="29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4BAEB6-4C78-DF49-A249-F5AA489A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Catalog entries are persisted</a:t>
            </a:r>
          </a:p>
        </p:txBody>
      </p:sp>
      <p:sp>
        <p:nvSpPr>
          <p:cNvPr id="11" name="Subtitle 8">
            <a:extLst>
              <a:ext uri="{FF2B5EF4-FFF2-40B4-BE49-F238E27FC236}">
                <a16:creationId xmlns:a16="http://schemas.microsoft.com/office/drawing/2014/main" id="{EC8EF7C6-5A0D-0F46-89FB-1846F996CA71}"/>
              </a:ext>
            </a:extLst>
          </p:cNvPr>
          <p:cNvSpPr txBox="1">
            <a:spLocks/>
          </p:cNvSpPr>
          <p:nvPr/>
        </p:nvSpPr>
        <p:spPr bwMode="blackGray">
          <a:xfrm>
            <a:off x="554736" y="956502"/>
            <a:ext cx="11082528" cy="24622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1pPr>
            <a:lvl2pPr marL="230400" indent="-22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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2pPr>
            <a:lvl3pPr marL="5148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—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3pPr>
            <a:lvl4pPr marL="74160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4pPr>
            <a:lvl5pPr marL="914400" indent="-13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›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b="1" dirty="0"/>
              <a:t>MemoryDataSets</a:t>
            </a:r>
            <a:r>
              <a:rPr lang="en-US" dirty="0"/>
              <a:t> are ephemeral and only exist at run-time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F638B3-1709-4E45-B1AE-9D001B3B314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253" b="27526"/>
          <a:stretch/>
        </p:blipFill>
        <p:spPr>
          <a:xfrm>
            <a:off x="1019273" y="1355971"/>
            <a:ext cx="4451014" cy="4989292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EA54678-12A8-5248-A9A6-3DC0C34EC645}"/>
              </a:ext>
            </a:extLst>
          </p:cNvPr>
          <p:cNvSpPr/>
          <p:nvPr/>
        </p:nvSpPr>
        <p:spPr>
          <a:xfrm>
            <a:off x="9403730" y="3914341"/>
            <a:ext cx="1256230" cy="278963"/>
          </a:xfrm>
          <a:prstGeom prst="roundRect">
            <a:avLst/>
          </a:prstGeom>
          <a:solidFill>
            <a:srgbClr val="7030A0">
              <a:alpha val="29103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2F3717D-F3E9-504A-9AEB-7895450E2C0A}"/>
              </a:ext>
            </a:extLst>
          </p:cNvPr>
          <p:cNvSpPr/>
          <p:nvPr/>
        </p:nvSpPr>
        <p:spPr>
          <a:xfrm>
            <a:off x="9741440" y="3398270"/>
            <a:ext cx="1202785" cy="140795"/>
          </a:xfrm>
          <a:prstGeom prst="roundRect">
            <a:avLst/>
          </a:prstGeom>
          <a:solidFill>
            <a:srgbClr val="7030A0">
              <a:alpha val="29103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8153F8-BBF3-7241-A3F9-769AFD964020}"/>
              </a:ext>
            </a:extLst>
          </p:cNvPr>
          <p:cNvSpPr/>
          <p:nvPr/>
        </p:nvSpPr>
        <p:spPr>
          <a:xfrm>
            <a:off x="9739744" y="2880157"/>
            <a:ext cx="1250374" cy="140795"/>
          </a:xfrm>
          <a:prstGeom prst="roundRect">
            <a:avLst/>
          </a:prstGeom>
          <a:solidFill>
            <a:srgbClr val="7030A0">
              <a:alpha val="29103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D85E052-EDD9-0B4D-A31D-5DC3632F2612}"/>
              </a:ext>
            </a:extLst>
          </p:cNvPr>
          <p:cNvSpPr/>
          <p:nvPr/>
        </p:nvSpPr>
        <p:spPr>
          <a:xfrm>
            <a:off x="1019272" y="3569810"/>
            <a:ext cx="1739694" cy="432470"/>
          </a:xfrm>
          <a:prstGeom prst="roundRect">
            <a:avLst/>
          </a:prstGeom>
          <a:solidFill>
            <a:srgbClr val="7030A0">
              <a:alpha val="12184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20545E2-AB93-2A42-9E71-A9B0B3DDBB99}"/>
              </a:ext>
            </a:extLst>
          </p:cNvPr>
          <p:cNvSpPr/>
          <p:nvPr/>
        </p:nvSpPr>
        <p:spPr>
          <a:xfrm>
            <a:off x="3261094" y="3565399"/>
            <a:ext cx="1739694" cy="432470"/>
          </a:xfrm>
          <a:prstGeom prst="roundRect">
            <a:avLst/>
          </a:prstGeom>
          <a:solidFill>
            <a:srgbClr val="7030A0">
              <a:alpha val="12184"/>
            </a:srgb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1DA0022-180C-D04F-A733-55BD7881E7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7677" y="1190763"/>
            <a:ext cx="3503571" cy="42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4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812379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D8AFB573-F36E-0741-8B5E-597B70599C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53" b="27526"/>
          <a:stretch/>
        </p:blipFill>
        <p:spPr>
          <a:xfrm>
            <a:off x="1019273" y="1355971"/>
            <a:ext cx="4451014" cy="4989292"/>
          </a:xfrm>
          <a:prstGeom prst="rect">
            <a:avLst/>
          </a:prstGeom>
        </p:spPr>
      </p:pic>
      <p:sp>
        <p:nvSpPr>
          <p:cNvPr id="22" name="Title 7">
            <a:extLst>
              <a:ext uri="{FF2B5EF4-FFF2-40B4-BE49-F238E27FC236}">
                <a16:creationId xmlns:a16="http://schemas.microsoft.com/office/drawing/2014/main" id="{E1D57DBC-5E6A-9446-BED7-2F6D25C8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Pipeline execution</a:t>
            </a:r>
          </a:p>
        </p:txBody>
      </p:sp>
      <p:sp>
        <p:nvSpPr>
          <p:cNvPr id="23" name="Subtitle 8">
            <a:extLst>
              <a:ext uri="{FF2B5EF4-FFF2-40B4-BE49-F238E27FC236}">
                <a16:creationId xmlns:a16="http://schemas.microsoft.com/office/drawing/2014/main" id="{B03B15F3-9EAA-444E-A005-2D9457803CF2}"/>
              </a:ext>
            </a:extLst>
          </p:cNvPr>
          <p:cNvSpPr txBox="1">
            <a:spLocks/>
          </p:cNvSpPr>
          <p:nvPr/>
        </p:nvSpPr>
        <p:spPr bwMode="blackGray">
          <a:xfrm>
            <a:off x="554736" y="956502"/>
            <a:ext cx="11082528" cy="24622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1pPr>
            <a:lvl2pPr marL="230400" indent="-22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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2pPr>
            <a:lvl3pPr marL="5148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—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3pPr>
            <a:lvl4pPr marL="74160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4pPr>
            <a:lvl5pPr marL="914400" indent="-13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›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Kedro derives the execution path from data flow</a:t>
            </a: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536E6A26-726C-A54B-B868-3A08FFAC9338}"/>
              </a:ext>
            </a:extLst>
          </p:cNvPr>
          <p:cNvSpPr/>
          <p:nvPr/>
        </p:nvSpPr>
        <p:spPr>
          <a:xfrm rot="10800000">
            <a:off x="6480000" y="2530212"/>
            <a:ext cx="45719" cy="3096000"/>
          </a:xfrm>
          <a:prstGeom prst="rightBracket">
            <a:avLst/>
          </a:prstGeom>
          <a:ln w="6350" cap="sq">
            <a:solidFill>
              <a:srgbClr val="00BC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ket 19">
            <a:extLst>
              <a:ext uri="{FF2B5EF4-FFF2-40B4-BE49-F238E27FC236}">
                <a16:creationId xmlns:a16="http://schemas.microsoft.com/office/drawing/2014/main" id="{45BB74D5-9EB4-734D-A913-94E44BFE0493}"/>
              </a:ext>
            </a:extLst>
          </p:cNvPr>
          <p:cNvSpPr/>
          <p:nvPr/>
        </p:nvSpPr>
        <p:spPr>
          <a:xfrm>
            <a:off x="5035296" y="1738212"/>
            <a:ext cx="45719" cy="4680000"/>
          </a:xfrm>
          <a:prstGeom prst="rightBracket">
            <a:avLst/>
          </a:prstGeom>
          <a:ln w="6350" cap="sq">
            <a:solidFill>
              <a:srgbClr val="00BC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D5D6C-0B9B-3746-892A-984A7014D09F}"/>
              </a:ext>
            </a:extLst>
          </p:cNvPr>
          <p:cNvSpPr txBox="1"/>
          <p:nvPr/>
        </p:nvSpPr>
        <p:spPr>
          <a:xfrm>
            <a:off x="5413082" y="3575747"/>
            <a:ext cx="734850" cy="100493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4800" dirty="0">
                <a:solidFill>
                  <a:srgbClr val="00B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761FB59-FC0E-0E43-B960-A6F2E7FF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5583" y="2653625"/>
            <a:ext cx="5230800" cy="7361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BB0A0C-31A3-8948-811E-78E4C8909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3710"/>
          <a:stretch/>
        </p:blipFill>
        <p:spPr>
          <a:xfrm>
            <a:off x="6245583" y="5528985"/>
            <a:ext cx="5230800" cy="3923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3D4D69F-4E36-9340-ACBD-756BA384E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583" y="4102543"/>
            <a:ext cx="5230800" cy="14287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C03ECA6-A2B6-A042-A29D-090B96284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5583" y="3389708"/>
            <a:ext cx="5230800" cy="7119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FDB2325-4B99-9D4B-AB7E-A41CEA37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245583" y="905408"/>
            <a:ext cx="5230799" cy="17484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CD8FE9D-FC3E-7F4C-ADC5-9531F0363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5583" y="5917673"/>
            <a:ext cx="5230800" cy="42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5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EF6EEE0-19EC-4148-A521-F68E5C1F28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731103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EF6EEE0-19EC-4148-A521-F68E5C1F2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D8AFB573-F36E-0741-8B5E-597B70599C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53" b="27526"/>
          <a:stretch/>
        </p:blipFill>
        <p:spPr>
          <a:xfrm>
            <a:off x="1019273" y="1355971"/>
            <a:ext cx="4451014" cy="4989292"/>
          </a:xfrm>
          <a:prstGeom prst="rect">
            <a:avLst/>
          </a:prstGeom>
        </p:spPr>
      </p:pic>
      <p:sp>
        <p:nvSpPr>
          <p:cNvPr id="36" name="Title 7">
            <a:extLst>
              <a:ext uri="{FF2B5EF4-FFF2-40B4-BE49-F238E27FC236}">
                <a16:creationId xmlns:a16="http://schemas.microsoft.com/office/drawing/2014/main" id="{7396BA85-5D87-B14E-817E-25B17EC3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172212"/>
            <a:ext cx="11082528" cy="803297"/>
          </a:xfrm>
        </p:spPr>
        <p:txBody>
          <a:bodyPr vert="horz"/>
          <a:lstStyle/>
          <a:p>
            <a:r>
              <a:rPr lang="en-US" dirty="0"/>
              <a:t>Pipeline execution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788E9A-6C4F-2448-83A7-1DF1CB34F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3710"/>
          <a:stretch/>
        </p:blipFill>
        <p:spPr>
          <a:xfrm>
            <a:off x="6245583" y="5532030"/>
            <a:ext cx="5230800" cy="3923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C7E5CB-BA4C-DA41-A15A-21E0FBAE6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5583" y="2655090"/>
            <a:ext cx="5230800" cy="1428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6BEE26-B1EA-3C4A-A7EB-BDFBF999E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5583" y="4083873"/>
            <a:ext cx="5230800" cy="7119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1BAD4A-16F7-D447-86AD-9ABD52011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5583" y="4795843"/>
            <a:ext cx="5230800" cy="736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6A3B11-F839-2147-B6A8-5EE691E8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245583" y="908583"/>
            <a:ext cx="5230799" cy="17484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E54C11-EA95-6E47-9C4E-DCF363676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5583" y="5923893"/>
            <a:ext cx="5230800" cy="421370"/>
          </a:xfrm>
          <a:prstGeom prst="rect">
            <a:avLst/>
          </a:prstGeom>
        </p:spPr>
      </p:pic>
      <p:sp>
        <p:nvSpPr>
          <p:cNvPr id="22" name="Right Bracket 21">
            <a:extLst>
              <a:ext uri="{FF2B5EF4-FFF2-40B4-BE49-F238E27FC236}">
                <a16:creationId xmlns:a16="http://schemas.microsoft.com/office/drawing/2014/main" id="{528588CF-3971-F94E-8B5D-0BA4E9CFB9E4}"/>
              </a:ext>
            </a:extLst>
          </p:cNvPr>
          <p:cNvSpPr/>
          <p:nvPr/>
        </p:nvSpPr>
        <p:spPr>
          <a:xfrm rot="10800000">
            <a:off x="6480000" y="2530212"/>
            <a:ext cx="45719" cy="3096000"/>
          </a:xfrm>
          <a:prstGeom prst="rightBracket">
            <a:avLst/>
          </a:prstGeom>
          <a:ln w="6350" cap="sq">
            <a:solidFill>
              <a:srgbClr val="00BC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17E3F367-93A3-694B-933E-B7395BF20BED}"/>
              </a:ext>
            </a:extLst>
          </p:cNvPr>
          <p:cNvSpPr/>
          <p:nvPr/>
        </p:nvSpPr>
        <p:spPr>
          <a:xfrm>
            <a:off x="5035296" y="1738212"/>
            <a:ext cx="45719" cy="4680000"/>
          </a:xfrm>
          <a:prstGeom prst="rightBracket">
            <a:avLst/>
          </a:prstGeom>
          <a:ln w="6350" cap="sq">
            <a:solidFill>
              <a:srgbClr val="00BC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6AF3A2-04B9-1A48-AE47-9324C9247477}"/>
              </a:ext>
            </a:extLst>
          </p:cNvPr>
          <p:cNvSpPr txBox="1"/>
          <p:nvPr/>
        </p:nvSpPr>
        <p:spPr>
          <a:xfrm>
            <a:off x="5413082" y="3575747"/>
            <a:ext cx="734850" cy="100493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4800" dirty="0">
                <a:solidFill>
                  <a:srgbClr val="00B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</a:p>
        </p:txBody>
      </p:sp>
      <p:sp>
        <p:nvSpPr>
          <p:cNvPr id="25" name="Subtitle 8">
            <a:extLst>
              <a:ext uri="{FF2B5EF4-FFF2-40B4-BE49-F238E27FC236}">
                <a16:creationId xmlns:a16="http://schemas.microsoft.com/office/drawing/2014/main" id="{1CBC7AFF-5DEF-714A-93EB-667838CE002F}"/>
              </a:ext>
            </a:extLst>
          </p:cNvPr>
          <p:cNvSpPr txBox="1">
            <a:spLocks/>
          </p:cNvSpPr>
          <p:nvPr/>
        </p:nvSpPr>
        <p:spPr bwMode="blackGray">
          <a:xfrm>
            <a:off x="554736" y="956502"/>
            <a:ext cx="11082528" cy="24622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1pPr>
            <a:lvl2pPr marL="230400" indent="-22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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2pPr>
            <a:lvl3pPr marL="5148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—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3pPr>
            <a:lvl4pPr marL="74160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4pPr>
            <a:lvl5pPr marL="914400" indent="-13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›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Kedro derives the execution path from data flow</a:t>
            </a:r>
          </a:p>
        </p:txBody>
      </p:sp>
    </p:spTree>
    <p:extLst>
      <p:ext uri="{BB962C8B-B14F-4D97-AF65-F5344CB8AC3E}">
        <p14:creationId xmlns:p14="http://schemas.microsoft.com/office/powerpoint/2010/main" val="1983909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A328D21-A891-AC40-B1CE-CB2CDE172A2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289546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A328D21-A891-AC40-B1CE-CB2CDE172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067EA25-48B8-D641-8CF6-C60CFD870008}"/>
              </a:ext>
            </a:extLst>
          </p:cNvPr>
          <p:cNvGrpSpPr/>
          <p:nvPr/>
        </p:nvGrpSpPr>
        <p:grpSpPr>
          <a:xfrm>
            <a:off x="0" y="-11904"/>
            <a:ext cx="13646589" cy="6858000"/>
            <a:chOff x="0" y="-11904"/>
            <a:chExt cx="13646589" cy="6858000"/>
          </a:xfrm>
        </p:grpSpPr>
        <p:pic>
          <p:nvPicPr>
            <p:cNvPr id="89113" name="Picture 25" descr="Download Free png Transparent black stars - Search Png - DLPNG.com">
              <a:extLst>
                <a:ext uri="{FF2B5EF4-FFF2-40B4-BE49-F238E27FC236}">
                  <a16:creationId xmlns:a16="http://schemas.microsoft.com/office/drawing/2014/main" id="{E41B0BE2-8A20-9843-88B3-77BA87DF1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1904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5" descr="Download Free png Transparent black stars - Search Png - DLPNG.com">
              <a:extLst>
                <a:ext uri="{FF2B5EF4-FFF2-40B4-BE49-F238E27FC236}">
                  <a16:creationId xmlns:a16="http://schemas.microsoft.com/office/drawing/2014/main" id="{0367EE48-14F5-7A4A-A35C-4FE82FCF0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8589" y="-11904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FC0662-9132-2E42-8EE5-97780731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499648"/>
            <a:ext cx="9761867" cy="1235568"/>
          </a:xfrm>
        </p:spPr>
        <p:txBody>
          <a:bodyPr vert="horz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BFBFBF"/>
                </a:solidFill>
                <a:latin typeface="Titillium Web" pitchFamily="2" charset="77"/>
              </a:rPr>
              <a:t>Are you ready for </a:t>
            </a:r>
            <a:br>
              <a:rPr lang="en-US" sz="5400" b="1" dirty="0">
                <a:solidFill>
                  <a:srgbClr val="BFBFBF"/>
                </a:solidFill>
                <a:latin typeface="Titillium Web" pitchFamily="2" charset="77"/>
              </a:rPr>
            </a:br>
            <a:r>
              <a:rPr lang="en-US" sz="5400" b="1" dirty="0">
                <a:solidFill>
                  <a:srgbClr val="BFBFBF"/>
                </a:solidFill>
                <a:latin typeface="Titillium Web" pitchFamily="2" charset="77"/>
              </a:rPr>
              <a:t>space travel with       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E04C1C-D5BA-8E4C-A021-5A0B4426C6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6893" y="4798065"/>
            <a:ext cx="991696" cy="99169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3DCA573-4C7C-D34B-84AD-1CD238531C90}"/>
              </a:ext>
            </a:extLst>
          </p:cNvPr>
          <p:cNvSpPr/>
          <p:nvPr/>
        </p:nvSpPr>
        <p:spPr>
          <a:xfrm>
            <a:off x="704404" y="5844306"/>
            <a:ext cx="45784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BFBFBF"/>
                </a:solidFill>
                <a:latin typeface="Titillium Web" pitchFamily="2" charset="77"/>
              </a:rPr>
              <a:t>👩‍🚀 Take a giant leap on into the </a:t>
            </a:r>
            <a:r>
              <a:rPr lang="en-US" sz="1050" b="1" dirty="0">
                <a:solidFill>
                  <a:srgbClr val="BFBFBF"/>
                </a:solidFill>
                <a:latin typeface="Titillium Web" pitchFamily="2" charset="77"/>
              </a:rPr>
              <a:t>spaceflights</a:t>
            </a:r>
            <a:r>
              <a:rPr lang="en-US" sz="1050" dirty="0">
                <a:solidFill>
                  <a:srgbClr val="BFBFBF"/>
                </a:solidFill>
                <a:latin typeface="Titillium Web" pitchFamily="2" charset="77"/>
              </a:rPr>
              <a:t> tutorial on</a:t>
            </a:r>
            <a:r>
              <a:rPr lang="en-US" sz="1050" b="1" dirty="0">
                <a:solidFill>
                  <a:srgbClr val="00BCFF"/>
                </a:solidFill>
                <a:latin typeface="Titillium Web" pitchFamily="2" charset="77"/>
              </a:rPr>
              <a:t> </a:t>
            </a:r>
            <a:r>
              <a:rPr lang="en-US" sz="1050" b="1" dirty="0" err="1">
                <a:solidFill>
                  <a:srgbClr val="00BCFF"/>
                </a:solidFill>
                <a:latin typeface="Titillium Web" pitchFamily="2" charset="77"/>
              </a:rPr>
              <a:t>kedro.readthedocs.io</a:t>
            </a:r>
            <a:r>
              <a:rPr lang="en-US" sz="1050" b="1" dirty="0">
                <a:solidFill>
                  <a:srgbClr val="00BCFF"/>
                </a:solidFill>
                <a:latin typeface="Titillium Web" pitchFamily="2" charset="77"/>
              </a:rPr>
              <a:t> 🚀</a:t>
            </a:r>
          </a:p>
        </p:txBody>
      </p:sp>
      <p:pic>
        <p:nvPicPr>
          <p:cNvPr id="89094" name="Picture 6">
            <a:extLst>
              <a:ext uri="{FF2B5EF4-FFF2-40B4-BE49-F238E27FC236}">
                <a16:creationId xmlns:a16="http://schemas.microsoft.com/office/drawing/2014/main" id="{46AD36D6-03AB-4543-8F65-51FBC94E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689" y="1219155"/>
            <a:ext cx="3993881" cy="399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F4C0753-D0C3-6A44-B14B-44A6A4D1CE7C}"/>
              </a:ext>
            </a:extLst>
          </p:cNvPr>
          <p:cNvGrpSpPr/>
          <p:nvPr/>
        </p:nvGrpSpPr>
        <p:grpSpPr>
          <a:xfrm>
            <a:off x="-1556086" y="1950886"/>
            <a:ext cx="1556086" cy="1478114"/>
            <a:chOff x="2892106" y="1347767"/>
            <a:chExt cx="2173301" cy="206440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72BA49-D41A-EF48-A896-D3CCAB8A4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55271" y="1604223"/>
              <a:ext cx="1646973" cy="1807946"/>
            </a:xfrm>
            <a:prstGeom prst="rect">
              <a:avLst/>
            </a:prstGeom>
          </p:spPr>
        </p:pic>
        <p:pic>
          <p:nvPicPr>
            <p:cNvPr id="89096" name="Picture 8">
              <a:extLst>
                <a:ext uri="{FF2B5EF4-FFF2-40B4-BE49-F238E27FC236}">
                  <a16:creationId xmlns:a16="http://schemas.microsoft.com/office/drawing/2014/main" id="{EDE2CCA9-A5D7-CC43-BE54-41443B674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2106" y="1347767"/>
              <a:ext cx="2173301" cy="2021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0752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-0.00486 C -0.01393 -0.0081 0.00039 -0.01829 0.02109 -0.03657 C 0.04166 -0.05486 0.07721 -0.10625 0.10625 -0.11505 C 0.13528 -0.12361 0.16719 -0.08495 0.19492 -0.08866 C 0.22252 -0.09259 0.24831 -0.13056 0.27278 -0.13773 C 0.29739 -0.14491 0.32318 -0.12963 0.34193 -0.13125 C 0.36068 -0.13287 0.36745 -0.14468 0.38541 -0.14722 C 0.40312 -0.14977 0.41666 -0.14213 0.44844 -0.14699 C 0.48021 -0.15185 0.55052 -0.19722 0.57565 -0.17639 C 0.60065 -0.15579 0.6388 -0.07292 0.59935 -0.02269 C 0.55976 0.02755 0.42474 0.11435 0.33867 0.12546 C 0.25286 0.13681 0.12291 0.16667 0.06367 0.14491 C 0.00521 0.12315 -0.00573 0.00856 -0.01667 -0.00486 Z " pathEditMode="relative" rAng="0" ptsTypes="AAAAAAAAAAAAA">
                                      <p:cBhvr>
                                        <p:cTn id="6" dur="14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1" y="-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8" dur="2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466EDC0B-9CF3-4644-B750-A55071C11EE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78881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466EDC0B-9CF3-4644-B750-A55071C11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1326" name="Group 141325">
            <a:extLst>
              <a:ext uri="{FF2B5EF4-FFF2-40B4-BE49-F238E27FC236}">
                <a16:creationId xmlns:a16="http://schemas.microsoft.com/office/drawing/2014/main" id="{28537E26-105D-464A-93BE-FC0FD792676A}"/>
              </a:ext>
            </a:extLst>
          </p:cNvPr>
          <p:cNvGrpSpPr/>
          <p:nvPr/>
        </p:nvGrpSpPr>
        <p:grpSpPr>
          <a:xfrm>
            <a:off x="5555598" y="1102033"/>
            <a:ext cx="1713216" cy="1487141"/>
            <a:chOff x="6726459" y="1273483"/>
            <a:chExt cx="1713216" cy="1487141"/>
          </a:xfrm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9A844265-455E-EA4B-9BF3-AFE19EA86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459" y="1273483"/>
              <a:ext cx="1713216" cy="1487141"/>
            </a:xfrm>
            <a:custGeom>
              <a:avLst/>
              <a:gdLst>
                <a:gd name="T0" fmla="*/ 728 w 970"/>
                <a:gd name="T1" fmla="*/ 0 h 842"/>
                <a:gd name="T2" fmla="*/ 243 w 970"/>
                <a:gd name="T3" fmla="*/ 0 h 842"/>
                <a:gd name="T4" fmla="*/ 0 w 970"/>
                <a:gd name="T5" fmla="*/ 421 h 842"/>
                <a:gd name="T6" fmla="*/ 243 w 970"/>
                <a:gd name="T7" fmla="*/ 842 h 842"/>
                <a:gd name="T8" fmla="*/ 264 w 970"/>
                <a:gd name="T9" fmla="*/ 842 h 842"/>
                <a:gd name="T10" fmla="*/ 728 w 970"/>
                <a:gd name="T11" fmla="*/ 842 h 842"/>
                <a:gd name="T12" fmla="*/ 970 w 970"/>
                <a:gd name="T13" fmla="*/ 421 h 842"/>
                <a:gd name="T14" fmla="*/ 728 w 970"/>
                <a:gd name="T1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842">
                  <a:moveTo>
                    <a:pt x="728" y="0"/>
                  </a:moveTo>
                  <a:lnTo>
                    <a:pt x="243" y="0"/>
                  </a:lnTo>
                  <a:lnTo>
                    <a:pt x="0" y="421"/>
                  </a:lnTo>
                  <a:lnTo>
                    <a:pt x="243" y="842"/>
                  </a:lnTo>
                  <a:lnTo>
                    <a:pt x="264" y="842"/>
                  </a:lnTo>
                  <a:lnTo>
                    <a:pt x="728" y="842"/>
                  </a:lnTo>
                  <a:lnTo>
                    <a:pt x="970" y="421"/>
                  </a:lnTo>
                  <a:lnTo>
                    <a:pt x="728" y="0"/>
                  </a:lnTo>
                  <a:close/>
                </a:path>
              </a:pathLst>
            </a:custGeom>
            <a:pattFill prst="pct10">
              <a:fgClr>
                <a:srgbClr val="212F39"/>
              </a:fgClr>
              <a:bgClr>
                <a:schemeClr val="bg2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tillium Web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6331BA-374F-3B42-83A5-BB5C3FF8F84A}"/>
                </a:ext>
              </a:extLst>
            </p:cNvPr>
            <p:cNvSpPr txBox="1">
              <a:spLocks/>
            </p:cNvSpPr>
            <p:nvPr/>
          </p:nvSpPr>
          <p:spPr>
            <a:xfrm>
              <a:off x="6974093" y="1887094"/>
              <a:ext cx="1247272" cy="242712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 b="0">
                  <a:cs typeface="Arial" panose="020B0604020202020204" pitchFamily="34" charset="0"/>
                </a:defRPr>
              </a:lvl1pPr>
              <a:lvl2pPr marL="230400" lvl="1" indent="-22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Wingdings" panose="05000000000000000000" pitchFamily="2" charset="2"/>
                <a:buChar char=""/>
                <a:defRPr sz="1600" b="0">
                  <a:cs typeface="Arial" panose="020B0604020202020204" pitchFamily="34" charset="0"/>
                </a:defRPr>
              </a:lvl2pPr>
              <a:lvl3pPr marL="514800" lvl="2" indent="-2880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—"/>
                <a:defRPr sz="1600" b="0">
                  <a:cs typeface="Arial" panose="020B0604020202020204" pitchFamily="34" charset="0"/>
                </a:defRPr>
              </a:lvl3pPr>
              <a:lvl4pPr marL="74160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»"/>
                <a:defRPr sz="1600" b="0">
                  <a:cs typeface="Arial" panose="020B0604020202020204" pitchFamily="34" charset="0"/>
                </a:defRPr>
              </a:lvl4pPr>
              <a:lvl5pPr marL="914400" lvl="4" indent="-13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 b="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Data </a:t>
              </a:r>
              <a:b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</a:b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Scientist</a:t>
              </a:r>
            </a:p>
          </p:txBody>
        </p:sp>
      </p:grpSp>
      <p:grpSp>
        <p:nvGrpSpPr>
          <p:cNvPr id="141328" name="Group 141327">
            <a:extLst>
              <a:ext uri="{FF2B5EF4-FFF2-40B4-BE49-F238E27FC236}">
                <a16:creationId xmlns:a16="http://schemas.microsoft.com/office/drawing/2014/main" id="{6EE9D67F-7B1E-5847-B0AF-FF507E3D76F8}"/>
              </a:ext>
            </a:extLst>
          </p:cNvPr>
          <p:cNvGrpSpPr/>
          <p:nvPr/>
        </p:nvGrpSpPr>
        <p:grpSpPr>
          <a:xfrm>
            <a:off x="6977951" y="3510446"/>
            <a:ext cx="1713216" cy="1485375"/>
            <a:chOff x="8148812" y="3681896"/>
            <a:chExt cx="1713216" cy="1485375"/>
          </a:xfrm>
        </p:grpSpPr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A5F8C759-4CEB-784A-903F-BB36CAA7D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812" y="3681896"/>
              <a:ext cx="1713216" cy="1485375"/>
            </a:xfrm>
            <a:custGeom>
              <a:avLst/>
              <a:gdLst>
                <a:gd name="T0" fmla="*/ 728 w 970"/>
                <a:gd name="T1" fmla="*/ 0 h 841"/>
                <a:gd name="T2" fmla="*/ 243 w 970"/>
                <a:gd name="T3" fmla="*/ 0 h 841"/>
                <a:gd name="T4" fmla="*/ 0 w 970"/>
                <a:gd name="T5" fmla="*/ 421 h 841"/>
                <a:gd name="T6" fmla="*/ 243 w 970"/>
                <a:gd name="T7" fmla="*/ 841 h 841"/>
                <a:gd name="T8" fmla="*/ 264 w 970"/>
                <a:gd name="T9" fmla="*/ 841 h 841"/>
                <a:gd name="T10" fmla="*/ 728 w 970"/>
                <a:gd name="T11" fmla="*/ 841 h 841"/>
                <a:gd name="T12" fmla="*/ 970 w 970"/>
                <a:gd name="T13" fmla="*/ 421 h 841"/>
                <a:gd name="T14" fmla="*/ 728 w 970"/>
                <a:gd name="T15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841">
                  <a:moveTo>
                    <a:pt x="728" y="0"/>
                  </a:moveTo>
                  <a:lnTo>
                    <a:pt x="243" y="0"/>
                  </a:lnTo>
                  <a:lnTo>
                    <a:pt x="0" y="421"/>
                  </a:lnTo>
                  <a:lnTo>
                    <a:pt x="243" y="841"/>
                  </a:lnTo>
                  <a:lnTo>
                    <a:pt x="264" y="841"/>
                  </a:lnTo>
                  <a:lnTo>
                    <a:pt x="728" y="841"/>
                  </a:lnTo>
                  <a:lnTo>
                    <a:pt x="970" y="421"/>
                  </a:lnTo>
                  <a:lnTo>
                    <a:pt x="728" y="0"/>
                  </a:lnTo>
                  <a:close/>
                </a:path>
              </a:pathLst>
            </a:custGeom>
            <a:pattFill prst="pct10">
              <a:fgClr>
                <a:srgbClr val="212F39"/>
              </a:fgClr>
              <a:bgClr>
                <a:schemeClr val="bg2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tillium Web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947A5A8-2991-E843-B017-4667887295A0}"/>
                </a:ext>
              </a:extLst>
            </p:cNvPr>
            <p:cNvSpPr txBox="1">
              <a:spLocks/>
            </p:cNvSpPr>
            <p:nvPr/>
          </p:nvSpPr>
          <p:spPr>
            <a:xfrm>
              <a:off x="8419481" y="4163655"/>
              <a:ext cx="1171877" cy="485425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 b="0">
                  <a:cs typeface="Arial" panose="020B0604020202020204" pitchFamily="34" charset="0"/>
                </a:defRPr>
              </a:lvl1pPr>
              <a:lvl2pPr marL="230400" lvl="1" indent="-22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Wingdings" panose="05000000000000000000" pitchFamily="2" charset="2"/>
                <a:buChar char=""/>
                <a:defRPr sz="1600" b="0">
                  <a:cs typeface="Arial" panose="020B0604020202020204" pitchFamily="34" charset="0"/>
                </a:defRPr>
              </a:lvl2pPr>
              <a:lvl3pPr marL="514800" lvl="2" indent="-2880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—"/>
                <a:defRPr sz="1600" b="0">
                  <a:cs typeface="Arial" panose="020B0604020202020204" pitchFamily="34" charset="0"/>
                </a:defRPr>
              </a:lvl3pPr>
              <a:lvl4pPr marL="74160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»"/>
                <a:defRPr sz="1600" b="0">
                  <a:cs typeface="Arial" panose="020B0604020202020204" pitchFamily="34" charset="0"/>
                </a:defRPr>
              </a:lvl4pPr>
              <a:lvl5pPr marL="914400" lvl="4" indent="-13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 b="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Product </a:t>
              </a:r>
              <a:b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</a:b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Designer</a:t>
              </a:r>
            </a:p>
          </p:txBody>
        </p:sp>
      </p:grpSp>
      <p:grpSp>
        <p:nvGrpSpPr>
          <p:cNvPr id="141322" name="Group 141321">
            <a:extLst>
              <a:ext uri="{FF2B5EF4-FFF2-40B4-BE49-F238E27FC236}">
                <a16:creationId xmlns:a16="http://schemas.microsoft.com/office/drawing/2014/main" id="{92CD9FF5-2B9C-A14E-B470-287753982B0E}"/>
              </a:ext>
            </a:extLst>
          </p:cNvPr>
          <p:cNvGrpSpPr/>
          <p:nvPr/>
        </p:nvGrpSpPr>
        <p:grpSpPr>
          <a:xfrm>
            <a:off x="5555598" y="4305160"/>
            <a:ext cx="1713216" cy="1485375"/>
            <a:chOff x="6726459" y="4476610"/>
            <a:chExt cx="1713216" cy="1485375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FC631D1-93A8-8842-8074-5E8876938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459" y="4476610"/>
              <a:ext cx="1713216" cy="1485375"/>
            </a:xfrm>
            <a:custGeom>
              <a:avLst/>
              <a:gdLst>
                <a:gd name="T0" fmla="*/ 728 w 970"/>
                <a:gd name="T1" fmla="*/ 0 h 841"/>
                <a:gd name="T2" fmla="*/ 243 w 970"/>
                <a:gd name="T3" fmla="*/ 0 h 841"/>
                <a:gd name="T4" fmla="*/ 0 w 970"/>
                <a:gd name="T5" fmla="*/ 420 h 841"/>
                <a:gd name="T6" fmla="*/ 243 w 970"/>
                <a:gd name="T7" fmla="*/ 841 h 841"/>
                <a:gd name="T8" fmla="*/ 264 w 970"/>
                <a:gd name="T9" fmla="*/ 841 h 841"/>
                <a:gd name="T10" fmla="*/ 728 w 970"/>
                <a:gd name="T11" fmla="*/ 841 h 841"/>
                <a:gd name="T12" fmla="*/ 970 w 970"/>
                <a:gd name="T13" fmla="*/ 420 h 841"/>
                <a:gd name="T14" fmla="*/ 728 w 970"/>
                <a:gd name="T15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841">
                  <a:moveTo>
                    <a:pt x="728" y="0"/>
                  </a:moveTo>
                  <a:lnTo>
                    <a:pt x="243" y="0"/>
                  </a:lnTo>
                  <a:lnTo>
                    <a:pt x="0" y="420"/>
                  </a:lnTo>
                  <a:lnTo>
                    <a:pt x="243" y="841"/>
                  </a:lnTo>
                  <a:lnTo>
                    <a:pt x="264" y="841"/>
                  </a:lnTo>
                  <a:lnTo>
                    <a:pt x="728" y="841"/>
                  </a:lnTo>
                  <a:lnTo>
                    <a:pt x="970" y="420"/>
                  </a:lnTo>
                  <a:lnTo>
                    <a:pt x="728" y="0"/>
                  </a:lnTo>
                  <a:close/>
                </a:path>
              </a:pathLst>
            </a:custGeom>
            <a:pattFill prst="pct10">
              <a:fgClr>
                <a:srgbClr val="212F39"/>
              </a:fgClr>
              <a:bgClr>
                <a:schemeClr val="bg2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tillium Web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6D869CA-7C27-AB4A-A009-2F54C4FAD365}"/>
                </a:ext>
              </a:extLst>
            </p:cNvPr>
            <p:cNvSpPr txBox="1">
              <a:spLocks/>
            </p:cNvSpPr>
            <p:nvPr/>
          </p:nvSpPr>
          <p:spPr>
            <a:xfrm>
              <a:off x="7162395" y="4976585"/>
              <a:ext cx="841347" cy="485425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 b="0">
                  <a:cs typeface="Arial" panose="020B0604020202020204" pitchFamily="34" charset="0"/>
                </a:defRPr>
              </a:lvl1pPr>
              <a:lvl2pPr marL="230400" lvl="1" indent="-22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Wingdings" panose="05000000000000000000" pitchFamily="2" charset="2"/>
                <a:buChar char=""/>
                <a:defRPr sz="1600" b="0">
                  <a:cs typeface="Arial" panose="020B0604020202020204" pitchFamily="34" charset="0"/>
                </a:defRPr>
              </a:lvl2pPr>
              <a:lvl3pPr marL="514800" lvl="2" indent="-2880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—"/>
                <a:defRPr sz="1600" b="0">
                  <a:cs typeface="Arial" panose="020B0604020202020204" pitchFamily="34" charset="0"/>
                </a:defRPr>
              </a:lvl3pPr>
              <a:lvl4pPr marL="74160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»"/>
                <a:defRPr sz="1600" b="0">
                  <a:cs typeface="Arial" panose="020B0604020202020204" pitchFamily="34" charset="0"/>
                </a:defRPr>
              </a:lvl4pPr>
              <a:lvl5pPr marL="914400" lvl="4" indent="-13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 b="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Software </a:t>
              </a:r>
              <a:b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</a:b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Engineer</a:t>
              </a:r>
            </a:p>
          </p:txBody>
        </p:sp>
      </p:grpSp>
      <p:grpSp>
        <p:nvGrpSpPr>
          <p:cNvPr id="141323" name="Group 141322">
            <a:extLst>
              <a:ext uri="{FF2B5EF4-FFF2-40B4-BE49-F238E27FC236}">
                <a16:creationId xmlns:a16="http://schemas.microsoft.com/office/drawing/2014/main" id="{C69CC03C-540C-E247-B3B4-7CD17300B794}"/>
              </a:ext>
            </a:extLst>
          </p:cNvPr>
          <p:cNvGrpSpPr/>
          <p:nvPr/>
        </p:nvGrpSpPr>
        <p:grpSpPr>
          <a:xfrm>
            <a:off x="4103523" y="3510446"/>
            <a:ext cx="1714982" cy="1485375"/>
            <a:chOff x="5274384" y="3681896"/>
            <a:chExt cx="1714982" cy="1485375"/>
          </a:xfrm>
        </p:grpSpPr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4B1677-B224-F74D-861B-DF2855881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384" y="3681896"/>
              <a:ext cx="1714982" cy="1485375"/>
            </a:xfrm>
            <a:custGeom>
              <a:avLst/>
              <a:gdLst>
                <a:gd name="T0" fmla="*/ 728 w 971"/>
                <a:gd name="T1" fmla="*/ 0 h 841"/>
                <a:gd name="T2" fmla="*/ 243 w 971"/>
                <a:gd name="T3" fmla="*/ 0 h 841"/>
                <a:gd name="T4" fmla="*/ 0 w 971"/>
                <a:gd name="T5" fmla="*/ 421 h 841"/>
                <a:gd name="T6" fmla="*/ 243 w 971"/>
                <a:gd name="T7" fmla="*/ 841 h 841"/>
                <a:gd name="T8" fmla="*/ 264 w 971"/>
                <a:gd name="T9" fmla="*/ 841 h 841"/>
                <a:gd name="T10" fmla="*/ 728 w 971"/>
                <a:gd name="T11" fmla="*/ 841 h 841"/>
                <a:gd name="T12" fmla="*/ 971 w 971"/>
                <a:gd name="T13" fmla="*/ 421 h 841"/>
                <a:gd name="T14" fmla="*/ 728 w 971"/>
                <a:gd name="T15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1" h="841">
                  <a:moveTo>
                    <a:pt x="728" y="0"/>
                  </a:moveTo>
                  <a:lnTo>
                    <a:pt x="243" y="0"/>
                  </a:lnTo>
                  <a:lnTo>
                    <a:pt x="0" y="421"/>
                  </a:lnTo>
                  <a:lnTo>
                    <a:pt x="243" y="841"/>
                  </a:lnTo>
                  <a:lnTo>
                    <a:pt x="264" y="841"/>
                  </a:lnTo>
                  <a:lnTo>
                    <a:pt x="728" y="841"/>
                  </a:lnTo>
                  <a:lnTo>
                    <a:pt x="971" y="421"/>
                  </a:lnTo>
                  <a:lnTo>
                    <a:pt x="728" y="0"/>
                  </a:lnTo>
                  <a:close/>
                </a:path>
              </a:pathLst>
            </a:custGeom>
            <a:pattFill prst="pct10">
              <a:fgClr>
                <a:srgbClr val="212F39"/>
              </a:fgClr>
              <a:bgClr>
                <a:schemeClr val="bg2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tillium Web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C2B869D-5140-1E47-BFA6-079C13C58399}"/>
                </a:ext>
              </a:extLst>
            </p:cNvPr>
            <p:cNvSpPr txBox="1">
              <a:spLocks/>
            </p:cNvSpPr>
            <p:nvPr/>
          </p:nvSpPr>
          <p:spPr>
            <a:xfrm>
              <a:off x="5646590" y="4145919"/>
              <a:ext cx="970569" cy="459927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 b="0">
                  <a:cs typeface="Arial" panose="020B0604020202020204" pitchFamily="34" charset="0"/>
                </a:defRPr>
              </a:lvl1pPr>
              <a:lvl2pPr marL="230400" lvl="1" indent="-22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Wingdings" panose="05000000000000000000" pitchFamily="2" charset="2"/>
                <a:buChar char=""/>
                <a:defRPr sz="1600" b="0">
                  <a:cs typeface="Arial" panose="020B0604020202020204" pitchFamily="34" charset="0"/>
                </a:defRPr>
              </a:lvl2pPr>
              <a:lvl3pPr marL="514800" lvl="2" indent="-2880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—"/>
                <a:defRPr sz="1600" b="0">
                  <a:cs typeface="Arial" panose="020B0604020202020204" pitchFamily="34" charset="0"/>
                </a:defRPr>
              </a:lvl3pPr>
              <a:lvl4pPr marL="74160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»"/>
                <a:defRPr sz="1600" b="0">
                  <a:cs typeface="Arial" panose="020B0604020202020204" pitchFamily="34" charset="0"/>
                </a:defRPr>
              </a:lvl4pPr>
              <a:lvl5pPr marL="914400" lvl="4" indent="-13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 b="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Product </a:t>
              </a:r>
              <a:b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</a:b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Manager</a:t>
              </a:r>
            </a:p>
          </p:txBody>
        </p:sp>
      </p:grpSp>
      <p:grpSp>
        <p:nvGrpSpPr>
          <p:cNvPr id="141327" name="Group 141326">
            <a:extLst>
              <a:ext uri="{FF2B5EF4-FFF2-40B4-BE49-F238E27FC236}">
                <a16:creationId xmlns:a16="http://schemas.microsoft.com/office/drawing/2014/main" id="{79ABA609-1B5D-8B43-ABEF-346C286B6F13}"/>
              </a:ext>
            </a:extLst>
          </p:cNvPr>
          <p:cNvGrpSpPr/>
          <p:nvPr/>
        </p:nvGrpSpPr>
        <p:grpSpPr>
          <a:xfrm>
            <a:off x="6970672" y="1899298"/>
            <a:ext cx="1713216" cy="1485375"/>
            <a:chOff x="8141533" y="2070748"/>
            <a:chExt cx="1713216" cy="1485375"/>
          </a:xfrm>
        </p:grpSpPr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71F41878-6EBB-9F4D-AA87-817E66952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1533" y="2070748"/>
              <a:ext cx="1713216" cy="1485375"/>
            </a:xfrm>
            <a:custGeom>
              <a:avLst/>
              <a:gdLst>
                <a:gd name="T0" fmla="*/ 728 w 970"/>
                <a:gd name="T1" fmla="*/ 0 h 841"/>
                <a:gd name="T2" fmla="*/ 243 w 970"/>
                <a:gd name="T3" fmla="*/ 0 h 841"/>
                <a:gd name="T4" fmla="*/ 0 w 970"/>
                <a:gd name="T5" fmla="*/ 420 h 841"/>
                <a:gd name="T6" fmla="*/ 243 w 970"/>
                <a:gd name="T7" fmla="*/ 841 h 841"/>
                <a:gd name="T8" fmla="*/ 264 w 970"/>
                <a:gd name="T9" fmla="*/ 841 h 841"/>
                <a:gd name="T10" fmla="*/ 728 w 970"/>
                <a:gd name="T11" fmla="*/ 841 h 841"/>
                <a:gd name="T12" fmla="*/ 970 w 970"/>
                <a:gd name="T13" fmla="*/ 420 h 841"/>
                <a:gd name="T14" fmla="*/ 728 w 970"/>
                <a:gd name="T15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841">
                  <a:moveTo>
                    <a:pt x="728" y="0"/>
                  </a:moveTo>
                  <a:lnTo>
                    <a:pt x="243" y="0"/>
                  </a:lnTo>
                  <a:lnTo>
                    <a:pt x="0" y="420"/>
                  </a:lnTo>
                  <a:lnTo>
                    <a:pt x="243" y="841"/>
                  </a:lnTo>
                  <a:lnTo>
                    <a:pt x="264" y="841"/>
                  </a:lnTo>
                  <a:lnTo>
                    <a:pt x="728" y="841"/>
                  </a:lnTo>
                  <a:lnTo>
                    <a:pt x="970" y="420"/>
                  </a:lnTo>
                  <a:lnTo>
                    <a:pt x="728" y="0"/>
                  </a:lnTo>
                  <a:close/>
                </a:path>
              </a:pathLst>
            </a:custGeom>
            <a:pattFill prst="pct10">
              <a:fgClr>
                <a:srgbClr val="212F39"/>
              </a:fgClr>
              <a:bgClr>
                <a:schemeClr val="bg2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tillium Web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945661-738D-5C4B-A83A-7E56888600FA}"/>
                </a:ext>
              </a:extLst>
            </p:cNvPr>
            <p:cNvSpPr txBox="1"/>
            <p:nvPr/>
          </p:nvSpPr>
          <p:spPr>
            <a:xfrm>
              <a:off x="8644523" y="2583853"/>
              <a:ext cx="707231" cy="459927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 b="0">
                  <a:cs typeface="Arial" panose="020B0604020202020204" pitchFamily="34" charset="0"/>
                </a:defRPr>
              </a:lvl1pPr>
              <a:lvl2pPr marL="230400" lvl="1" indent="-22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Wingdings" panose="05000000000000000000" pitchFamily="2" charset="2"/>
                <a:buChar char=""/>
                <a:defRPr sz="1600" b="0">
                  <a:cs typeface="Arial" panose="020B0604020202020204" pitchFamily="34" charset="0"/>
                </a:defRPr>
              </a:lvl2pPr>
              <a:lvl3pPr marL="514800" lvl="2" indent="-2880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—"/>
                <a:defRPr sz="1600" b="0">
                  <a:cs typeface="Arial" panose="020B0604020202020204" pitchFamily="34" charset="0"/>
                </a:defRPr>
              </a:lvl3pPr>
              <a:lvl4pPr marL="74160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»"/>
                <a:defRPr sz="1600" b="0">
                  <a:cs typeface="Arial" panose="020B0604020202020204" pitchFamily="34" charset="0"/>
                </a:defRPr>
              </a:lvl4pPr>
              <a:lvl5pPr marL="914400" lvl="4" indent="-13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 b="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Data </a:t>
              </a:r>
              <a:b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</a:b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Engineer</a:t>
              </a:r>
            </a:p>
          </p:txBody>
        </p:sp>
      </p:grpSp>
      <p:grpSp>
        <p:nvGrpSpPr>
          <p:cNvPr id="141324" name="Group 141323">
            <a:extLst>
              <a:ext uri="{FF2B5EF4-FFF2-40B4-BE49-F238E27FC236}">
                <a16:creationId xmlns:a16="http://schemas.microsoft.com/office/drawing/2014/main" id="{740A2226-93B4-6A4B-93CD-5AFD57717006}"/>
              </a:ext>
            </a:extLst>
          </p:cNvPr>
          <p:cNvGrpSpPr/>
          <p:nvPr/>
        </p:nvGrpSpPr>
        <p:grpSpPr>
          <a:xfrm>
            <a:off x="4103523" y="1899298"/>
            <a:ext cx="1714982" cy="1485375"/>
            <a:chOff x="5274384" y="2070748"/>
            <a:chExt cx="1714982" cy="14853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B039A163-AA66-8649-93DC-BCCE8A6C3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4384" y="2070748"/>
              <a:ext cx="1714982" cy="1485375"/>
            </a:xfrm>
            <a:custGeom>
              <a:avLst/>
              <a:gdLst>
                <a:gd name="T0" fmla="*/ 728 w 971"/>
                <a:gd name="T1" fmla="*/ 0 h 841"/>
                <a:gd name="T2" fmla="*/ 243 w 971"/>
                <a:gd name="T3" fmla="*/ 0 h 841"/>
                <a:gd name="T4" fmla="*/ 0 w 971"/>
                <a:gd name="T5" fmla="*/ 420 h 841"/>
                <a:gd name="T6" fmla="*/ 243 w 971"/>
                <a:gd name="T7" fmla="*/ 841 h 841"/>
                <a:gd name="T8" fmla="*/ 264 w 971"/>
                <a:gd name="T9" fmla="*/ 841 h 841"/>
                <a:gd name="T10" fmla="*/ 728 w 971"/>
                <a:gd name="T11" fmla="*/ 841 h 841"/>
                <a:gd name="T12" fmla="*/ 971 w 971"/>
                <a:gd name="T13" fmla="*/ 420 h 841"/>
                <a:gd name="T14" fmla="*/ 728 w 971"/>
                <a:gd name="T15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1" h="841">
                  <a:moveTo>
                    <a:pt x="728" y="0"/>
                  </a:moveTo>
                  <a:lnTo>
                    <a:pt x="243" y="0"/>
                  </a:lnTo>
                  <a:lnTo>
                    <a:pt x="0" y="420"/>
                  </a:lnTo>
                  <a:lnTo>
                    <a:pt x="243" y="841"/>
                  </a:lnTo>
                  <a:lnTo>
                    <a:pt x="264" y="841"/>
                  </a:lnTo>
                  <a:lnTo>
                    <a:pt x="728" y="841"/>
                  </a:lnTo>
                  <a:lnTo>
                    <a:pt x="971" y="420"/>
                  </a:lnTo>
                  <a:lnTo>
                    <a:pt x="728" y="0"/>
                  </a:lnTo>
                  <a:close/>
                </a:path>
              </a:pathLst>
            </a:custGeom>
            <a:pattFill prst="pct10">
              <a:fgClr>
                <a:srgbClr val="212F39"/>
              </a:fgClr>
              <a:bgClr>
                <a:schemeClr val="bg2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tillium Web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F305336-3139-1E42-8D4C-45FE39687620}"/>
                </a:ext>
              </a:extLst>
            </p:cNvPr>
            <p:cNvSpPr txBox="1">
              <a:spLocks/>
            </p:cNvSpPr>
            <p:nvPr/>
          </p:nvSpPr>
          <p:spPr>
            <a:xfrm>
              <a:off x="5559507" y="2452903"/>
              <a:ext cx="1144737" cy="721063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 b="0">
                  <a:cs typeface="Arial" panose="020B0604020202020204" pitchFamily="34" charset="0"/>
                </a:defRPr>
              </a:lvl1pPr>
              <a:lvl2pPr marL="230400" lvl="1" indent="-22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Wingdings" panose="05000000000000000000" pitchFamily="2" charset="2"/>
                <a:buChar char=""/>
                <a:defRPr sz="1600" b="0">
                  <a:cs typeface="Arial" panose="020B0604020202020204" pitchFamily="34" charset="0"/>
                </a:defRPr>
              </a:lvl2pPr>
              <a:lvl3pPr marL="514800" lvl="2" indent="-2880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—"/>
                <a:defRPr sz="1600" b="0">
                  <a:cs typeface="Arial" panose="020B0604020202020204" pitchFamily="34" charset="0"/>
                </a:defRPr>
              </a:lvl3pPr>
              <a:lvl4pPr marL="74160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»"/>
                <a:defRPr sz="1600" b="0">
                  <a:cs typeface="Arial" panose="020B0604020202020204" pitchFamily="34" charset="0"/>
                </a:defRPr>
              </a:lvl4pPr>
              <a:lvl5pPr marL="914400" lvl="4" indent="-13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 b="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Technical </a:t>
              </a:r>
              <a:b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</a:b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UX </a:t>
              </a:r>
              <a:b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</a:b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Designer</a:t>
              </a:r>
            </a:p>
          </p:txBody>
        </p:sp>
      </p:grpSp>
      <p:grpSp>
        <p:nvGrpSpPr>
          <p:cNvPr id="141325" name="Group 141324">
            <a:extLst>
              <a:ext uri="{FF2B5EF4-FFF2-40B4-BE49-F238E27FC236}">
                <a16:creationId xmlns:a16="http://schemas.microsoft.com/office/drawing/2014/main" id="{EFA03165-9476-2A47-9440-8AB708573E4E}"/>
              </a:ext>
            </a:extLst>
          </p:cNvPr>
          <p:cNvGrpSpPr/>
          <p:nvPr/>
        </p:nvGrpSpPr>
        <p:grpSpPr>
          <a:xfrm>
            <a:off x="5537981" y="2715763"/>
            <a:ext cx="1713216" cy="1487141"/>
            <a:chOff x="6708842" y="2887213"/>
            <a:chExt cx="1713216" cy="1487141"/>
          </a:xfrm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B43B36FA-8CD6-7A4D-86AC-4566E3ED4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842" y="2887213"/>
              <a:ext cx="1713216" cy="1487141"/>
            </a:xfrm>
            <a:custGeom>
              <a:avLst/>
              <a:gdLst>
                <a:gd name="T0" fmla="*/ 728 w 970"/>
                <a:gd name="T1" fmla="*/ 0 h 842"/>
                <a:gd name="T2" fmla="*/ 243 w 970"/>
                <a:gd name="T3" fmla="*/ 0 h 842"/>
                <a:gd name="T4" fmla="*/ 0 w 970"/>
                <a:gd name="T5" fmla="*/ 421 h 842"/>
                <a:gd name="T6" fmla="*/ 243 w 970"/>
                <a:gd name="T7" fmla="*/ 842 h 842"/>
                <a:gd name="T8" fmla="*/ 264 w 970"/>
                <a:gd name="T9" fmla="*/ 842 h 842"/>
                <a:gd name="T10" fmla="*/ 728 w 970"/>
                <a:gd name="T11" fmla="*/ 842 h 842"/>
                <a:gd name="T12" fmla="*/ 970 w 970"/>
                <a:gd name="T13" fmla="*/ 421 h 842"/>
                <a:gd name="T14" fmla="*/ 728 w 970"/>
                <a:gd name="T15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842">
                  <a:moveTo>
                    <a:pt x="728" y="0"/>
                  </a:moveTo>
                  <a:lnTo>
                    <a:pt x="243" y="0"/>
                  </a:lnTo>
                  <a:lnTo>
                    <a:pt x="0" y="421"/>
                  </a:lnTo>
                  <a:lnTo>
                    <a:pt x="243" y="842"/>
                  </a:lnTo>
                  <a:lnTo>
                    <a:pt x="264" y="842"/>
                  </a:lnTo>
                  <a:lnTo>
                    <a:pt x="728" y="842"/>
                  </a:lnTo>
                  <a:lnTo>
                    <a:pt x="970" y="421"/>
                  </a:lnTo>
                  <a:lnTo>
                    <a:pt x="728" y="0"/>
                  </a:lnTo>
                  <a:close/>
                </a:path>
              </a:pathLst>
            </a:custGeom>
            <a:pattFill prst="pct10">
              <a:fgClr>
                <a:srgbClr val="212F39"/>
              </a:fgClr>
              <a:bgClr>
                <a:schemeClr val="bg2"/>
              </a:bgClr>
            </a:patt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Titillium Web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151A6EC-42F3-B046-A838-3EC24F1EA7B5}"/>
                </a:ext>
              </a:extLst>
            </p:cNvPr>
            <p:cNvSpPr txBox="1">
              <a:spLocks/>
            </p:cNvSpPr>
            <p:nvPr/>
          </p:nvSpPr>
          <p:spPr>
            <a:xfrm>
              <a:off x="6956476" y="3266713"/>
              <a:ext cx="1306810" cy="728137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 b="0">
                  <a:cs typeface="Arial" panose="020B0604020202020204" pitchFamily="34" charset="0"/>
                </a:defRPr>
              </a:lvl1pPr>
              <a:lvl2pPr marL="230400" lvl="1" indent="-22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Wingdings" panose="05000000000000000000" pitchFamily="2" charset="2"/>
                <a:buChar char=""/>
                <a:defRPr sz="1600" b="0">
                  <a:cs typeface="Arial" panose="020B0604020202020204" pitchFamily="34" charset="0"/>
                </a:defRPr>
              </a:lvl2pPr>
              <a:lvl3pPr marL="514800" lvl="2" indent="-2880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—"/>
                <a:defRPr sz="1600" b="0">
                  <a:cs typeface="Arial" panose="020B0604020202020204" pitchFamily="34" charset="0"/>
                </a:defRPr>
              </a:lvl3pPr>
              <a:lvl4pPr marL="74160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»"/>
                <a:defRPr sz="1600" b="0">
                  <a:cs typeface="Arial" panose="020B0604020202020204" pitchFamily="34" charset="0"/>
                </a:defRPr>
              </a:lvl4pPr>
              <a:lvl5pPr marL="914400" lvl="4" indent="-1368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sz="1600" b="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Tx/>
                <a:buFont typeface="Segoe UI" panose="020B0502040204020203" pitchFamily="34" charset="0"/>
                <a:buChar char="​"/>
                <a:tabLst/>
                <a:defRPr/>
              </a:pP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Machine </a:t>
              </a:r>
              <a:b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</a:b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Learning </a:t>
              </a:r>
              <a:b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</a:br>
              <a:r>
                <a:rPr kumimoji="0" lang="de-DE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BC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tillium Web" pitchFamily="2" charset="77"/>
                </a:rPr>
                <a:t>Engineer</a:t>
              </a:r>
            </a:p>
          </p:txBody>
        </p:sp>
      </p:grpSp>
      <p:sp>
        <p:nvSpPr>
          <p:cNvPr id="141330" name="Hexagon 141329">
            <a:extLst>
              <a:ext uri="{FF2B5EF4-FFF2-40B4-BE49-F238E27FC236}">
                <a16:creationId xmlns:a16="http://schemas.microsoft.com/office/drawing/2014/main" id="{1839F8E2-7C68-574C-AC55-57318C889CD0}"/>
              </a:ext>
            </a:extLst>
          </p:cNvPr>
          <p:cNvSpPr/>
          <p:nvPr/>
        </p:nvSpPr>
        <p:spPr>
          <a:xfrm>
            <a:off x="5076376" y="6015791"/>
            <a:ext cx="1150877" cy="449637"/>
          </a:xfrm>
          <a:prstGeom prst="hexagon">
            <a:avLst/>
          </a:prstGeom>
          <a:pattFill prst="pct10">
            <a:fgClr>
              <a:srgbClr val="212F39"/>
            </a:fgClr>
            <a:bgClr>
              <a:schemeClr val="bg2"/>
            </a:bgClr>
          </a:patt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00BCFF"/>
                </a:solidFill>
                <a:latin typeface="Titillium Web" pitchFamily="2" charset="77"/>
                <a:cs typeface="Arial" panose="020B0604020202020204" pitchFamily="34" charset="0"/>
              </a:rPr>
              <a:t>LATAM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3EB4564-9A62-3645-910D-2EE71575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067" y="754088"/>
            <a:ext cx="3190557" cy="242712"/>
          </a:xfrm>
        </p:spPr>
        <p:txBody>
          <a:bodyPr vert="horz">
            <a:prstTxWarp prst="textArchUp">
              <a:avLst/>
            </a:prstTxWarp>
          </a:bodyPr>
          <a:lstStyle/>
          <a:p>
            <a:pPr algn="ctr"/>
            <a:r>
              <a:rPr lang="en-US" sz="2800" dirty="0">
                <a:solidFill>
                  <a:srgbClr val="BFBFBF"/>
                </a:solidFill>
              </a:rPr>
              <a:t>We’re hiring across the board</a:t>
            </a:r>
          </a:p>
        </p:txBody>
      </p:sp>
      <p:sp>
        <p:nvSpPr>
          <p:cNvPr id="141333" name="Hexagon 141332">
            <a:extLst>
              <a:ext uri="{FF2B5EF4-FFF2-40B4-BE49-F238E27FC236}">
                <a16:creationId xmlns:a16="http://schemas.microsoft.com/office/drawing/2014/main" id="{B71146CD-CCB3-624E-AD13-B5C538B0D4E3}"/>
              </a:ext>
            </a:extLst>
          </p:cNvPr>
          <p:cNvSpPr/>
          <p:nvPr/>
        </p:nvSpPr>
        <p:spPr>
          <a:xfrm>
            <a:off x="6520102" y="5981571"/>
            <a:ext cx="1150877" cy="449637"/>
          </a:xfrm>
          <a:prstGeom prst="hexagon">
            <a:avLst/>
          </a:prstGeom>
          <a:pattFill prst="pct10">
            <a:fgClr>
              <a:srgbClr val="212F39"/>
            </a:fgClr>
            <a:bgClr>
              <a:schemeClr val="bg2"/>
            </a:bgClr>
          </a:patt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00BCFF"/>
                </a:solidFill>
                <a:latin typeface="Titillium Web" pitchFamily="2" charset="77"/>
                <a:cs typeface="Arial" panose="020B0604020202020204" pitchFamily="34" charset="0"/>
              </a:rPr>
              <a:t>EUROPE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8129F68-59B5-4C41-961C-717AB87BE30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3" y="3915396"/>
            <a:ext cx="1326682" cy="1326682"/>
          </a:xfrm>
          <a:prstGeom prst="rect">
            <a:avLst/>
          </a:prstGeom>
        </p:spPr>
      </p:pic>
      <p:sp>
        <p:nvSpPr>
          <p:cNvPr id="87" name="Hexagon 86">
            <a:extLst>
              <a:ext uri="{FF2B5EF4-FFF2-40B4-BE49-F238E27FC236}">
                <a16:creationId xmlns:a16="http://schemas.microsoft.com/office/drawing/2014/main" id="{681699FC-2B03-A74E-B0DB-9213B2D0D9DD}"/>
              </a:ext>
            </a:extLst>
          </p:cNvPr>
          <p:cNvSpPr/>
          <p:nvPr/>
        </p:nvSpPr>
        <p:spPr>
          <a:xfrm>
            <a:off x="3632650" y="6015792"/>
            <a:ext cx="1150877" cy="449637"/>
          </a:xfrm>
          <a:prstGeom prst="hexagon">
            <a:avLst/>
          </a:prstGeom>
          <a:pattFill prst="pct10">
            <a:fgClr>
              <a:srgbClr val="212F39"/>
            </a:fgClr>
            <a:bgClr>
              <a:schemeClr val="bg2"/>
            </a:bgClr>
          </a:patt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00BCFF"/>
                </a:solidFill>
                <a:latin typeface="Titillium Web" pitchFamily="2" charset="77"/>
                <a:cs typeface="Arial" panose="020B0604020202020204" pitchFamily="34" charset="0"/>
              </a:rPr>
              <a:t>APAC</a:t>
            </a:r>
          </a:p>
        </p:txBody>
      </p:sp>
      <p:sp>
        <p:nvSpPr>
          <p:cNvPr id="88" name="Hexagon 87">
            <a:extLst>
              <a:ext uri="{FF2B5EF4-FFF2-40B4-BE49-F238E27FC236}">
                <a16:creationId xmlns:a16="http://schemas.microsoft.com/office/drawing/2014/main" id="{6B594EA7-76A5-FD42-A124-8061C6513028}"/>
              </a:ext>
            </a:extLst>
          </p:cNvPr>
          <p:cNvSpPr/>
          <p:nvPr/>
        </p:nvSpPr>
        <p:spPr>
          <a:xfrm>
            <a:off x="7963828" y="5981570"/>
            <a:ext cx="1150877" cy="449637"/>
          </a:xfrm>
          <a:prstGeom prst="hexagon">
            <a:avLst/>
          </a:prstGeom>
          <a:pattFill prst="pct10">
            <a:fgClr>
              <a:srgbClr val="212F39"/>
            </a:fgClr>
            <a:bgClr>
              <a:schemeClr val="bg2"/>
            </a:bgClr>
          </a:patt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b="1" dirty="0">
                <a:solidFill>
                  <a:srgbClr val="00BCFF"/>
                </a:solidFill>
                <a:latin typeface="Titillium Web" pitchFamily="2" charset="77"/>
                <a:cs typeface="Arial" panose="020B0604020202020204" pitchFamily="34" charset="0"/>
              </a:rPr>
              <a:t>NA</a:t>
            </a:r>
          </a:p>
        </p:txBody>
      </p:sp>
      <p:pic>
        <p:nvPicPr>
          <p:cNvPr id="141339" name="Picture 11" descr="QuantumBlack – Medium">
            <a:extLst>
              <a:ext uri="{FF2B5EF4-FFF2-40B4-BE49-F238E27FC236}">
                <a16:creationId xmlns:a16="http://schemas.microsoft.com/office/drawing/2014/main" id="{06702063-BD47-2E40-8DC7-50A05F42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0368"/>
            <a:ext cx="3282950" cy="44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C2DA22B-0CB8-E842-BF98-7C65DDC4D529}"/>
              </a:ext>
            </a:extLst>
          </p:cNvPr>
          <p:cNvGrpSpPr/>
          <p:nvPr/>
        </p:nvGrpSpPr>
        <p:grpSpPr>
          <a:xfrm>
            <a:off x="449647" y="5242078"/>
            <a:ext cx="1713216" cy="1311049"/>
            <a:chOff x="6810920" y="2296728"/>
            <a:chExt cx="4142704" cy="317023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0227000-9E0C-604C-8753-05D3AC412C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32972"/>
            <a:stretch/>
          </p:blipFill>
          <p:spPr>
            <a:xfrm>
              <a:off x="6864224" y="2981309"/>
              <a:ext cx="4089400" cy="24856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E718F7A-3013-4442-96E5-00BA53A80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-2960" b="83274"/>
            <a:stretch/>
          </p:blipFill>
          <p:spPr>
            <a:xfrm>
              <a:off x="6810920" y="2296728"/>
              <a:ext cx="4089400" cy="73002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3D48D5D-897C-BA4D-B741-B431C420AB43}"/>
              </a:ext>
            </a:extLst>
          </p:cNvPr>
          <p:cNvSpPr txBox="1"/>
          <p:nvPr/>
        </p:nvSpPr>
        <p:spPr>
          <a:xfrm>
            <a:off x="9456516" y="6620719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721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1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30" grpId="0" animBg="1"/>
      <p:bldP spid="8" grpId="0"/>
      <p:bldP spid="141333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F6E0E29-B12B-F642-B034-429E38E6FF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97350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F6E0E29-B12B-F642-B034-429E38E6FF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2E379A1-27C7-2944-A427-38F4810BEE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222" b="8605"/>
          <a:stretch/>
        </p:blipFill>
        <p:spPr>
          <a:xfrm>
            <a:off x="0" y="0"/>
            <a:ext cx="1221889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C6CDF1-E08F-CA49-9731-5AD265AE3A2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49330"/>
                </a:schemeClr>
              </a:gs>
              <a:gs pos="96000">
                <a:srgbClr val="0D3F2E">
                  <a:alpha val="61000"/>
                </a:srgbClr>
              </a:gs>
            </a:gsLst>
            <a:lin ang="5400000" scaled="0"/>
            <a:tileRect/>
          </a:gra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E61B6D95-F20D-8B42-9DE7-55FF659CE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8770" flipV="1">
            <a:off x="7384878" y="575699"/>
            <a:ext cx="1504308" cy="150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1CB92C-E4FF-A84F-89E7-C60FFAF128BC}"/>
              </a:ext>
            </a:extLst>
          </p:cNvPr>
          <p:cNvSpPr/>
          <p:nvPr/>
        </p:nvSpPr>
        <p:spPr>
          <a:xfrm>
            <a:off x="8931630" y="720570"/>
            <a:ext cx="954107" cy="369332"/>
          </a:xfrm>
          <a:prstGeom prst="rect">
            <a:avLst/>
          </a:prstGeom>
          <a:solidFill>
            <a:srgbClr val="BFBFBF">
              <a:alpha val="11000"/>
            </a:srgbClr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Titillium Web" pitchFamily="2" charset="77"/>
              </a:rPr>
              <a:t>Insights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4D46C2-0173-8842-BBF1-AD4A5C634648}"/>
              </a:ext>
            </a:extLst>
          </p:cNvPr>
          <p:cNvSpPr/>
          <p:nvPr/>
        </p:nvSpPr>
        <p:spPr>
          <a:xfrm>
            <a:off x="8931630" y="1158612"/>
            <a:ext cx="2949392" cy="230832"/>
          </a:xfrm>
          <a:prstGeom prst="rect">
            <a:avLst/>
          </a:prstGeom>
          <a:solidFill>
            <a:srgbClr val="BFBFBF">
              <a:alpha val="11000"/>
            </a:srgb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latin typeface="Titillium Web" pitchFamily="2" charset="77"/>
              </a:rPr>
              <a:t>Code that no one will use after your project is complete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D83F2EE-9EE9-7745-8AD5-6B6C4F9D37B7}"/>
              </a:ext>
            </a:extLst>
          </p:cNvPr>
          <p:cNvSpPr txBox="1">
            <a:spLocks/>
          </p:cNvSpPr>
          <p:nvPr/>
        </p:nvSpPr>
        <p:spPr>
          <a:xfrm>
            <a:off x="2163933" y="5616247"/>
            <a:ext cx="7864135" cy="803297"/>
          </a:xfrm>
          <a:prstGeom prst="rect">
            <a:avLst/>
          </a:prstGeom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kern="1200" spc="0" baseline="0">
                <a:ln w="6350" cap="flat">
                  <a:noFill/>
                  <a:miter lim="800000"/>
                </a:ln>
                <a:solidFill>
                  <a:srgbClr val="00BCFF"/>
                </a:solidFill>
                <a:latin typeface="Titillium Web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rgbClr val="FFFFFF"/>
                </a:solidFill>
              </a:rPr>
              <a:t>What are you trying to build?</a:t>
            </a:r>
          </a:p>
        </p:txBody>
      </p:sp>
    </p:spTree>
    <p:extLst>
      <p:ext uri="{BB962C8B-B14F-4D97-AF65-F5344CB8AC3E}">
        <p14:creationId xmlns:p14="http://schemas.microsoft.com/office/powerpoint/2010/main" val="417232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4C6C6DA-0589-264D-9DD2-F379E2F74A7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361839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4C6C6DA-0589-264D-9DD2-F379E2F74A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Subtitle 14">
            <a:extLst>
              <a:ext uri="{FF2B5EF4-FFF2-40B4-BE49-F238E27FC236}">
                <a16:creationId xmlns:a16="http://schemas.microsoft.com/office/drawing/2014/main" id="{F6E5A803-399B-6C42-96FD-242DA3C9DA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35" y="3659644"/>
            <a:ext cx="3465734" cy="430887"/>
          </a:xfrm>
        </p:spPr>
        <p:txBody>
          <a:bodyPr/>
          <a:lstStyle/>
          <a:p>
            <a:r>
              <a:rPr lang="en-US" sz="1400" dirty="0">
                <a:latin typeface="Titillium Web" pitchFamily="2" charset="77"/>
              </a:rPr>
              <a:t>Finding the balance between rapid prototyping and robust software can be hard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C6DA6-1777-6041-A6E5-D4677CF9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2699356"/>
            <a:ext cx="3465734" cy="814454"/>
          </a:xfrm>
        </p:spPr>
        <p:txBody>
          <a:bodyPr vert="horz"/>
          <a:lstStyle/>
          <a:p>
            <a:r>
              <a:rPr lang="en-US" dirty="0"/>
              <a:t>What are you trying to build?</a:t>
            </a:r>
          </a:p>
        </p:txBody>
      </p:sp>
      <p:pic>
        <p:nvPicPr>
          <p:cNvPr id="4" name="Picture 3" descr="A picture containing text, clock, time, reading&#10;&#10;Description automatically generated">
            <a:extLst>
              <a:ext uri="{FF2B5EF4-FFF2-40B4-BE49-F238E27FC236}">
                <a16:creationId xmlns:a16="http://schemas.microsoft.com/office/drawing/2014/main" id="{A2EC8705-3F05-144D-8E49-5D916F8EB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26969">
            <a:off x="6597034" y="1546513"/>
            <a:ext cx="3415646" cy="376497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5067DC-C364-594F-9CB5-48A92413ABCF}"/>
              </a:ext>
            </a:extLst>
          </p:cNvPr>
          <p:cNvSpPr/>
          <p:nvPr/>
        </p:nvSpPr>
        <p:spPr>
          <a:xfrm rot="431326">
            <a:off x="7555715" y="4678318"/>
            <a:ext cx="1176924" cy="27699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rgbClr val="021422"/>
                </a:solidFill>
                <a:latin typeface="Titillium Web" pitchFamily="2" charset="77"/>
              </a:rPr>
              <a:t>Untitled3.ipynb</a:t>
            </a:r>
          </a:p>
        </p:txBody>
      </p:sp>
      <p:pic>
        <p:nvPicPr>
          <p:cNvPr id="168966" name="Picture 6">
            <a:extLst>
              <a:ext uri="{FF2B5EF4-FFF2-40B4-BE49-F238E27FC236}">
                <a16:creationId xmlns:a16="http://schemas.microsoft.com/office/drawing/2014/main" id="{DC5AA369-3762-F548-9632-05B9DA0B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536" y="1080915"/>
            <a:ext cx="1804628" cy="94696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968" name="Picture 8">
            <a:extLst>
              <a:ext uri="{FF2B5EF4-FFF2-40B4-BE49-F238E27FC236}">
                <a16:creationId xmlns:a16="http://schemas.microsoft.com/office/drawing/2014/main" id="{23B467EB-2FEA-C945-BD08-5B20987D5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17938">
            <a:off x="8880223" y="4784493"/>
            <a:ext cx="1217629" cy="7512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79909B-7B79-6240-9290-082613ABC58C}"/>
              </a:ext>
            </a:extLst>
          </p:cNvPr>
          <p:cNvSpPr/>
          <p:nvPr/>
        </p:nvSpPr>
        <p:spPr>
          <a:xfrm rot="477403">
            <a:off x="7303033" y="4890005"/>
            <a:ext cx="1659429" cy="21544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75000"/>
                    <a:lumOff val="25000"/>
                  </a:schemeClr>
                </a:solidFill>
                <a:latin typeface="Titillium Web" pitchFamily="2" charset="77"/>
              </a:rPr>
              <a:t>Meets functional requirements ✔ </a:t>
            </a:r>
          </a:p>
        </p:txBody>
      </p:sp>
    </p:spTree>
    <p:extLst>
      <p:ext uri="{BB962C8B-B14F-4D97-AF65-F5344CB8AC3E}">
        <p14:creationId xmlns:p14="http://schemas.microsoft.com/office/powerpoint/2010/main" val="24912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C97CA9E-5763-9E4E-AC43-6AA49730D15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440888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C97CA9E-5763-9E4E-AC43-6AA49730D1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23BBFB6-0B74-9E40-9876-4B24D6A761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166" b="8335"/>
          <a:stretch/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ADFE44-4347-C746-8D5C-F720DF07733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49330"/>
                </a:schemeClr>
              </a:gs>
              <a:gs pos="96000">
                <a:schemeClr val="tx2">
                  <a:alpha val="78725"/>
                </a:schemeClr>
              </a:gs>
            </a:gsLst>
            <a:lin ang="5400000" scaled="0"/>
            <a:tileRect/>
          </a:gra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1A2B517-8869-3F48-A23D-000CC01E3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78770" flipV="1">
            <a:off x="6812601" y="3392138"/>
            <a:ext cx="1504308" cy="150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CE3FAF-A8D2-1D4F-85D8-0818999F50FB}"/>
              </a:ext>
            </a:extLst>
          </p:cNvPr>
          <p:cNvSpPr/>
          <p:nvPr/>
        </p:nvSpPr>
        <p:spPr>
          <a:xfrm>
            <a:off x="8359353" y="3537009"/>
            <a:ext cx="1306768" cy="369332"/>
          </a:xfrm>
          <a:prstGeom prst="rect">
            <a:avLst/>
          </a:prstGeom>
          <a:solidFill>
            <a:srgbClr val="BFBFBF">
              <a:alpha val="11000"/>
            </a:srgbClr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Titillium Web" pitchFamily="2" charset="77"/>
              </a:rPr>
              <a:t>ML Product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AC779-8F9F-7247-A9EA-F4D6071E947F}"/>
              </a:ext>
            </a:extLst>
          </p:cNvPr>
          <p:cNvSpPr/>
          <p:nvPr/>
        </p:nvSpPr>
        <p:spPr>
          <a:xfrm>
            <a:off x="8359353" y="3975051"/>
            <a:ext cx="2364631" cy="230832"/>
          </a:xfrm>
          <a:prstGeom prst="rect">
            <a:avLst/>
          </a:prstGeom>
          <a:solidFill>
            <a:srgbClr val="BFBFBF">
              <a:alpha val="11000"/>
            </a:srgb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latin typeface="Titillium Web" pitchFamily="2" charset="77"/>
              </a:rPr>
              <a:t>Code that needs to be re-run and maintained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A6AA1C-18C0-B14A-B384-9C5E338C97F1}"/>
              </a:ext>
            </a:extLst>
          </p:cNvPr>
          <p:cNvSpPr txBox="1">
            <a:spLocks/>
          </p:cNvSpPr>
          <p:nvPr/>
        </p:nvSpPr>
        <p:spPr>
          <a:xfrm>
            <a:off x="2163933" y="5616247"/>
            <a:ext cx="7864135" cy="803297"/>
          </a:xfrm>
          <a:prstGeom prst="rect">
            <a:avLst/>
          </a:prstGeom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kern="1200" spc="0" baseline="0">
                <a:ln w="6350" cap="flat">
                  <a:noFill/>
                  <a:miter lim="800000"/>
                </a:ln>
                <a:solidFill>
                  <a:srgbClr val="00BCFF"/>
                </a:solidFill>
                <a:latin typeface="Titillium Web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solidFill>
                  <a:srgbClr val="FFFFFF"/>
                </a:solidFill>
              </a:rPr>
              <a:t>What are you trying to build?</a:t>
            </a:r>
          </a:p>
        </p:txBody>
      </p:sp>
    </p:spTree>
    <p:extLst>
      <p:ext uri="{BB962C8B-B14F-4D97-AF65-F5344CB8AC3E}">
        <p14:creationId xmlns:p14="http://schemas.microsoft.com/office/powerpoint/2010/main" val="244355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4D5D00C-38D1-4829-B882-CB870EB0BAA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4D5D00C-38D1-4829-B882-CB870EB0BA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itle 5">
            <a:extLst>
              <a:ext uri="{FF2B5EF4-FFF2-40B4-BE49-F238E27FC236}">
                <a16:creationId xmlns:a16="http://schemas.microsoft.com/office/drawing/2014/main" id="{A378CA09-E39E-4A4E-A9E2-C708AC615D7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54735" y="3659644"/>
            <a:ext cx="3257170" cy="430887"/>
          </a:xfrm>
        </p:spPr>
        <p:txBody>
          <a:bodyPr/>
          <a:lstStyle/>
          <a:p>
            <a:r>
              <a:rPr lang="en-US" sz="1400" dirty="0">
                <a:latin typeface="Titillium Web" pitchFamily="2" charset="77"/>
              </a:rPr>
              <a:t>A workflow beyond notebooks still has challenges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6493B5-F9E1-4A2A-B5D8-AF368D4B972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54736" y="2308865"/>
            <a:ext cx="3465734" cy="1204945"/>
          </a:xfrm>
        </p:spPr>
        <p:txBody>
          <a:bodyPr vert="horz"/>
          <a:lstStyle/>
          <a:p>
            <a:r>
              <a:rPr lang="en-US" dirty="0"/>
              <a:t>The challenges of creating machine learning products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63D1D-0DA8-0648-A59B-B1BD3AA18315}"/>
              </a:ext>
            </a:extLst>
          </p:cNvPr>
          <p:cNvSpPr txBox="1"/>
          <p:nvPr/>
        </p:nvSpPr>
        <p:spPr>
          <a:xfrm>
            <a:off x="4571998" y="349241"/>
            <a:ext cx="5262284" cy="76200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itillium Web" pitchFamily="2" charset="77"/>
              </a:rPr>
              <a:t>“Data scientists have to learn so many tools to create high-quality code.”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F87A0-B310-6343-B905-1B4111C43F18}"/>
              </a:ext>
            </a:extLst>
          </p:cNvPr>
          <p:cNvSpPr txBox="1"/>
          <p:nvPr/>
        </p:nvSpPr>
        <p:spPr>
          <a:xfrm>
            <a:off x="4571997" y="3279529"/>
            <a:ext cx="7479869" cy="63304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Titillium Web" pitchFamily="2" charset="77"/>
              </a:rPr>
              <a:t>“Everyone works in different ways.”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C86D9-A0C6-0E4D-BD54-901B2EC526B3}"/>
              </a:ext>
            </a:extLst>
          </p:cNvPr>
          <p:cNvSpPr txBox="1"/>
          <p:nvPr/>
        </p:nvSpPr>
        <p:spPr>
          <a:xfrm>
            <a:off x="7544835" y="5304591"/>
            <a:ext cx="4280301" cy="23573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dirty="0">
                <a:solidFill>
                  <a:srgbClr val="BFBFBF"/>
                </a:solidFill>
                <a:latin typeface="Titillium Web" pitchFamily="2" charset="77"/>
              </a:rPr>
              <a:t>“No one wants to use the framework I created.”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1A8E5-BBBB-C043-9A5A-751C906993D0}"/>
              </a:ext>
            </a:extLst>
          </p:cNvPr>
          <p:cNvSpPr txBox="1"/>
          <p:nvPr/>
        </p:nvSpPr>
        <p:spPr>
          <a:xfrm>
            <a:off x="6330462" y="2616845"/>
            <a:ext cx="5064366" cy="43375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“It’s tedious to always setup documentation and code quality tooling my project.”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3F1FB-9E18-E24C-925E-86E70EE15536}"/>
              </a:ext>
            </a:extLst>
          </p:cNvPr>
          <p:cNvSpPr txBox="1"/>
          <p:nvPr/>
        </p:nvSpPr>
        <p:spPr>
          <a:xfrm>
            <a:off x="4571997" y="5794862"/>
            <a:ext cx="5369862" cy="63304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>
                <a:solidFill>
                  <a:srgbClr val="BFBFBF"/>
                </a:solidFill>
                <a:latin typeface="Titillium Web" pitchFamily="2" charset="77"/>
              </a:rPr>
              <a:t>“We all have different levels of exposure to software engineering best-practice.”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BA86B-7F50-7948-AF91-0E6EECFD5D0B}"/>
              </a:ext>
            </a:extLst>
          </p:cNvPr>
          <p:cNvSpPr txBox="1"/>
          <p:nvPr/>
        </p:nvSpPr>
        <p:spPr>
          <a:xfrm>
            <a:off x="6144426" y="1354866"/>
            <a:ext cx="5039829" cy="54181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dirty="0">
                <a:solidFill>
                  <a:srgbClr val="BFBFBF"/>
                </a:solidFill>
                <a:latin typeface="Titillium Web" pitchFamily="2" charset="77"/>
              </a:rPr>
              <a:t>“I have to think about Sphinx, flake8, </a:t>
            </a:r>
            <a:r>
              <a:rPr lang="en-US" sz="1100" dirty="0" err="1">
                <a:solidFill>
                  <a:srgbClr val="BFBFBF"/>
                </a:solidFill>
                <a:latin typeface="Titillium Web" pitchFamily="2" charset="77"/>
              </a:rPr>
              <a:t>isort</a:t>
            </a:r>
            <a:r>
              <a:rPr lang="en-US" sz="1100" dirty="0">
                <a:solidFill>
                  <a:srgbClr val="BFBFBF"/>
                </a:solidFill>
                <a:latin typeface="Titillium Web" pitchFamily="2" charset="77"/>
              </a:rPr>
              <a:t>, black, </a:t>
            </a:r>
            <a:r>
              <a:rPr lang="en-US" sz="1100" dirty="0" err="1">
                <a:solidFill>
                  <a:srgbClr val="BFBFBF"/>
                </a:solidFill>
                <a:latin typeface="Titillium Web" pitchFamily="2" charset="77"/>
              </a:rPr>
              <a:t>Cookiecutter</a:t>
            </a:r>
            <a:r>
              <a:rPr lang="en-US" sz="1100" dirty="0">
                <a:solidFill>
                  <a:srgbClr val="BFBFBF"/>
                </a:solidFill>
                <a:latin typeface="Titillium Web" pitchFamily="2" charset="77"/>
              </a:rPr>
              <a:t> Data Science, Docker, Python Logging, virtual environments, </a:t>
            </a:r>
            <a:r>
              <a:rPr lang="en-US" sz="1100" dirty="0" err="1">
                <a:solidFill>
                  <a:srgbClr val="BFBFBF"/>
                </a:solidFill>
                <a:latin typeface="Titillium Web" pitchFamily="2" charset="77"/>
              </a:rPr>
              <a:t>Pytest</a:t>
            </a:r>
            <a:r>
              <a:rPr lang="en-US" sz="1100" dirty="0">
                <a:solidFill>
                  <a:srgbClr val="BFBFBF"/>
                </a:solidFill>
                <a:latin typeface="Titillium Web" pitchFamily="2" charset="77"/>
              </a:rPr>
              <a:t>, configuration and more 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50D17-21EC-2644-82C5-43915F767543}"/>
              </a:ext>
            </a:extLst>
          </p:cNvPr>
          <p:cNvSpPr txBox="1"/>
          <p:nvPr/>
        </p:nvSpPr>
        <p:spPr>
          <a:xfrm>
            <a:off x="4571997" y="2110915"/>
            <a:ext cx="5970497" cy="27700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Titillium Web" pitchFamily="2" charset="77"/>
              </a:rPr>
              <a:t>“I spend a lot of time trying to understand a codebase that I didn’t write.”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B3D29-E675-094E-A981-F79D4134CC4B}"/>
              </a:ext>
            </a:extLst>
          </p:cNvPr>
          <p:cNvSpPr txBox="1"/>
          <p:nvPr/>
        </p:nvSpPr>
        <p:spPr>
          <a:xfrm>
            <a:off x="4419598" y="4698681"/>
            <a:ext cx="7479869" cy="391675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itillium Web" pitchFamily="2" charset="77"/>
              </a:rPr>
              <a:t>“My code will not run on another person’s machine.”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6E534-5BEE-F943-BAE7-579146049AC0}"/>
              </a:ext>
            </a:extLst>
          </p:cNvPr>
          <p:cNvSpPr txBox="1"/>
          <p:nvPr/>
        </p:nvSpPr>
        <p:spPr>
          <a:xfrm>
            <a:off x="4571997" y="4139617"/>
            <a:ext cx="6400800" cy="54181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100" dirty="0">
                <a:solidFill>
                  <a:srgbClr val="BFBFBF"/>
                </a:solidFill>
                <a:latin typeface="Titillium Web" pitchFamily="2" charset="77"/>
              </a:rPr>
              <a:t>“It takes really long to put code in production and we have to rewrite and restructure large parts of it.”</a:t>
            </a:r>
          </a:p>
        </p:txBody>
      </p:sp>
    </p:spTree>
    <p:extLst>
      <p:ext uri="{BB962C8B-B14F-4D97-AF65-F5344CB8AC3E}">
        <p14:creationId xmlns:p14="http://schemas.microsoft.com/office/powerpoint/2010/main" val="330806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 build="p"/>
      <p:bldP spid="10" grpId="0" build="p"/>
      <p:bldP spid="4" grpId="0" build="p"/>
      <p:bldP spid="11" grpId="0" build="p"/>
      <p:bldP spid="12" grpId="0" build="p"/>
      <p:bldP spid="13" grpId="0" build="p"/>
      <p:bldP spid="14" grpId="0" build="p"/>
      <p:bldP spid="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0EE41A1-91CB-BB4B-841C-3ADB466596F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644277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7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5FC6C367-46C2-3F4F-8EBF-EC0CF393C10C}"/>
              </a:ext>
            </a:extLst>
          </p:cNvPr>
          <p:cNvSpPr/>
          <p:nvPr/>
        </p:nvSpPr>
        <p:spPr>
          <a:xfrm>
            <a:off x="1" y="172212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27031"/>
                  <a:lumMod val="45000"/>
                </a:schemeClr>
              </a:gs>
              <a:gs pos="96000">
                <a:schemeClr val="tx2">
                  <a:alpha val="14000"/>
                </a:schemeClr>
              </a:gs>
            </a:gsLst>
            <a:lin ang="16200000" scaled="1"/>
            <a:tileRect/>
          </a:gra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767BA8-747B-E74E-BFEC-2148BD239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So… what is Kedro?</a:t>
            </a:r>
          </a:p>
        </p:txBody>
      </p:sp>
      <p:sp>
        <p:nvSpPr>
          <p:cNvPr id="11" name="Subtitle 12">
            <a:extLst>
              <a:ext uri="{FF2B5EF4-FFF2-40B4-BE49-F238E27FC236}">
                <a16:creationId xmlns:a16="http://schemas.microsoft.com/office/drawing/2014/main" id="{E52726EA-C0FC-6649-B90B-EAC0BA12A297}"/>
              </a:ext>
            </a:extLst>
          </p:cNvPr>
          <p:cNvSpPr txBox="1">
            <a:spLocks/>
          </p:cNvSpPr>
          <p:nvPr/>
        </p:nvSpPr>
        <p:spPr bwMode="blackGray">
          <a:xfrm>
            <a:off x="554736" y="956502"/>
            <a:ext cx="11082528" cy="18466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1pPr>
            <a:lvl2pPr marL="230400" indent="-22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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2pPr>
            <a:lvl3pPr marL="514800" indent="-28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—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3pPr>
            <a:lvl4pPr marL="74160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»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4pPr>
            <a:lvl5pPr marL="914400" indent="-136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6">
                  <a:lumMod val="60000"/>
                  <a:lumOff val="40000"/>
                </a:schemeClr>
              </a:buClr>
              <a:buSzPct val="100000"/>
              <a:buFont typeface="Arial" panose="020B0604020202020204" pitchFamily="34" charset="0"/>
              <a:buChar char="›"/>
              <a:defRPr sz="1600" b="0" kern="1200">
                <a:solidFill>
                  <a:schemeClr val="accent6">
                    <a:lumMod val="60000"/>
                    <a:lumOff val="40000"/>
                  </a:schemeClr>
                </a:solidFill>
                <a:latin typeface="Titillium Web" pitchFamily="2" charset="77"/>
                <a:ea typeface="+mn-ea"/>
                <a:cs typeface="Arial" panose="020B0604020202020204" pitchFamily="34" charset="0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Kedro is part of Linux Foundation for AI and Data and is maintained by a dedicated product team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D03B55-06C4-3C47-908D-83E86E7D7E06}"/>
              </a:ext>
            </a:extLst>
          </p:cNvPr>
          <p:cNvSpPr/>
          <p:nvPr/>
        </p:nvSpPr>
        <p:spPr>
          <a:xfrm>
            <a:off x="3544677" y="298155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Blip>
                <a:blip r:embed="rId7"/>
              </a:buBlip>
            </a:pPr>
            <a:r>
              <a:rPr lang="en-US" sz="1200" b="1" dirty="0">
                <a:solidFill>
                  <a:srgbClr val="BFBFBF"/>
                </a:solidFill>
                <a:latin typeface="Titillium Web" pitchFamily="2" charset="77"/>
              </a:rPr>
              <a:t>Addresses shortcomings of </a:t>
            </a:r>
            <a:r>
              <a:rPr lang="en-US" sz="1200" b="1" dirty="0" err="1">
                <a:solidFill>
                  <a:srgbClr val="BFBFBF"/>
                </a:solidFill>
                <a:latin typeface="Titillium Web" pitchFamily="2" charset="77"/>
              </a:rPr>
              <a:t>Jupyter</a:t>
            </a:r>
            <a:r>
              <a:rPr lang="en-US" sz="1200" b="1" dirty="0">
                <a:solidFill>
                  <a:srgbClr val="BFBFBF"/>
                </a:solidFill>
                <a:latin typeface="Titillium Web" pitchFamily="2" charset="77"/>
              </a:rPr>
              <a:t> Notebook and glue-code with a focus on creating maintainable data science code </a:t>
            </a:r>
          </a:p>
          <a:p>
            <a:pPr marL="285750" indent="-285750">
              <a:buBlip>
                <a:blip r:embed="rId7"/>
              </a:buBlip>
            </a:pPr>
            <a:endParaRPr lang="en-US" sz="1200" b="1" dirty="0">
              <a:solidFill>
                <a:srgbClr val="BFBFBF"/>
              </a:solidFill>
              <a:latin typeface="Titillium Web" pitchFamily="2" charset="77"/>
            </a:endParaRPr>
          </a:p>
          <a:p>
            <a:pPr marL="285750" indent="-285750">
              <a:buBlip>
                <a:blip r:embed="rId7"/>
              </a:buBlip>
            </a:pP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You can think of Kedro as ‘React’ or ‘Django’ for ML projects</a:t>
            </a:r>
          </a:p>
          <a:p>
            <a:pPr marL="285750" indent="-285750">
              <a:buBlip>
                <a:blip r:embed="rId7"/>
              </a:buBlip>
            </a:pPr>
            <a:endParaRPr lang="en-US" sz="1200" dirty="0">
              <a:solidFill>
                <a:srgbClr val="BFBFBF"/>
              </a:solidFill>
              <a:latin typeface="Titillium Web" pitchFamily="2" charset="77"/>
            </a:endParaRPr>
          </a:p>
          <a:p>
            <a:pPr marL="285750" indent="-285750">
              <a:buBlip>
                <a:blip r:embed="rId7"/>
              </a:buBlip>
            </a:pP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The ideas built into Kedro come from scar tissue 🤕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76E27FB7-873D-864A-A533-43F634E31789}"/>
              </a:ext>
            </a:extLst>
          </p:cNvPr>
          <p:cNvSpPr txBox="1">
            <a:spLocks/>
          </p:cNvSpPr>
          <p:nvPr/>
        </p:nvSpPr>
        <p:spPr bwMode="gray">
          <a:xfrm>
            <a:off x="539868" y="4862459"/>
            <a:ext cx="2485292" cy="693202"/>
          </a:xfrm>
          <a:prstGeom prst="rect">
            <a:avLst/>
          </a:prstGeom>
          <a:noFill/>
        </p:spPr>
        <p:txBody>
          <a:bodyPr vert="horz" wrap="square" lIns="10800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0" kern="1200" spc="0" baseline="0">
                <a:ln w="6350" cap="flat">
                  <a:noFill/>
                  <a:miter lim="800000"/>
                </a:ln>
                <a:solidFill>
                  <a:srgbClr val="00BCFF"/>
                </a:solidFill>
                <a:latin typeface="DIN Alternate" panose="020B0500000000000000" pitchFamily="34" charset="77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DIN Condensed" pitchFamily="2" charset="0"/>
              </a:rPr>
              <a:t>Impact on </a:t>
            </a:r>
            <a:r>
              <a:rPr lang="en-US" sz="24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DIN Condensed" pitchFamily="2" charset="0"/>
              </a:rPr>
              <a:t>MLOps</a:t>
            </a:r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DIN Condensed" pitchFamily="2" charset="0"/>
              </a:rPr>
              <a:t>  🚀</a:t>
            </a:r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056A57A7-E161-E042-9BC1-6D1D5D3C3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582" y="4862459"/>
            <a:ext cx="40298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98DC08-2AE0-B34E-89E8-1CA91F4BAF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2382" y="4862459"/>
            <a:ext cx="600000" cy="360000"/>
          </a:xfrm>
          <a:prstGeom prst="rect">
            <a:avLst/>
          </a:prstGeom>
        </p:spPr>
      </p:pic>
      <p:pic>
        <p:nvPicPr>
          <p:cNvPr id="35847" name="Picture 7" descr="Thoughtworks | Manchester Digital">
            <a:extLst>
              <a:ext uri="{FF2B5EF4-FFF2-40B4-BE49-F238E27FC236}">
                <a16:creationId xmlns:a16="http://schemas.microsoft.com/office/drawing/2014/main" id="{D681A68C-E2D9-094F-ACBB-C65EEE33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382" y="5676738"/>
            <a:ext cx="931374" cy="15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9" name="Picture 9" descr="About Us - Crisp">
            <a:extLst>
              <a:ext uri="{FF2B5EF4-FFF2-40B4-BE49-F238E27FC236}">
                <a16:creationId xmlns:a16="http://schemas.microsoft.com/office/drawing/2014/main" id="{3E99ED76-6A9C-A043-897A-A04242652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167" y="5841769"/>
            <a:ext cx="1330712" cy="1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4240C2-12EF-004C-8770-596965ACEF4E}"/>
              </a:ext>
            </a:extLst>
          </p:cNvPr>
          <p:cNvSpPr/>
          <p:nvPr/>
        </p:nvSpPr>
        <p:spPr>
          <a:xfrm>
            <a:off x="3544677" y="4908007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Blip>
                <a:blip r:embed="rId7"/>
              </a:buBlip>
            </a:pP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Won </a:t>
            </a:r>
            <a:r>
              <a:rPr lang="en-US" sz="1200" dirty="0">
                <a:solidFill>
                  <a:schemeClr val="accent1"/>
                </a:solidFill>
                <a:latin typeface="Titillium Web" pitchFamily="2" charset="7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Best Technical Tool or Framework for AI in 2019</a:t>
            </a:r>
            <a:r>
              <a:rPr lang="en-US" sz="1200" dirty="0">
                <a:solidFill>
                  <a:schemeClr val="accent1"/>
                </a:solidFill>
                <a:latin typeface="Titillium Web" pitchFamily="2" charset="77"/>
              </a:rPr>
              <a:t> </a:t>
            </a: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and </a:t>
            </a:r>
            <a:br>
              <a:rPr lang="en-US" sz="1200" dirty="0">
                <a:solidFill>
                  <a:srgbClr val="BFBFBF"/>
                </a:solidFill>
                <a:latin typeface="Titillium Web" pitchFamily="2" charset="77"/>
              </a:rPr>
            </a:b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the </a:t>
            </a:r>
            <a:r>
              <a:rPr lang="en-US" sz="1200" dirty="0">
                <a:solidFill>
                  <a:schemeClr val="accent1"/>
                </a:solidFill>
                <a:latin typeface="Titillium Web" pitchFamily="2" charset="77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Merit award for the Technical Documentation</a:t>
            </a:r>
            <a:r>
              <a:rPr lang="en-US" sz="1200" u="sng" dirty="0">
                <a:solidFill>
                  <a:schemeClr val="accent1"/>
                </a:solidFill>
                <a:latin typeface="Titillium Web" pitchFamily="2" charset="77"/>
              </a:rPr>
              <a:t> 2020</a:t>
            </a:r>
          </a:p>
          <a:p>
            <a:pPr marL="285750" indent="-285750">
              <a:buBlip>
                <a:blip r:embed="rId7"/>
              </a:buBlip>
            </a:pPr>
            <a:endParaRPr lang="en-US" sz="1200" dirty="0">
              <a:solidFill>
                <a:srgbClr val="BFBFBF"/>
              </a:solidFill>
              <a:latin typeface="Titillium Web" pitchFamily="2" charset="77"/>
            </a:endParaRPr>
          </a:p>
          <a:p>
            <a:pPr marL="285750" indent="-285750">
              <a:buBlip>
                <a:blip r:embed="rId7"/>
              </a:buBlip>
            </a:pP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Listed on the </a:t>
            </a:r>
            <a:r>
              <a:rPr lang="en-US" sz="1200" dirty="0">
                <a:solidFill>
                  <a:schemeClr val="accent1"/>
                </a:solidFill>
                <a:latin typeface="Titillium Web" pitchFamily="2" charset="77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2020 ThoughtWorks Technology Radar</a:t>
            </a:r>
            <a:r>
              <a:rPr lang="en-US" sz="1200" dirty="0">
                <a:solidFill>
                  <a:schemeClr val="accent1"/>
                </a:solidFill>
                <a:latin typeface="Titillium Web" pitchFamily="2" charset="77"/>
              </a:rPr>
              <a:t> </a:t>
            </a: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and the </a:t>
            </a:r>
            <a:br>
              <a:rPr lang="en-US" sz="1200" dirty="0">
                <a:solidFill>
                  <a:srgbClr val="BFBFBF"/>
                </a:solidFill>
                <a:latin typeface="Titillium Web" pitchFamily="2" charset="77"/>
              </a:rPr>
            </a:br>
            <a:r>
              <a:rPr lang="en-US" sz="1200" u="sng" dirty="0" err="1">
                <a:solidFill>
                  <a:schemeClr val="accent1"/>
                </a:solidFill>
                <a:latin typeface="Titillium Web" pitchFamily="2" charset="77"/>
              </a:rPr>
              <a:t>FirstMark</a:t>
            </a:r>
            <a:r>
              <a:rPr lang="en-US" sz="1200" u="sng" dirty="0">
                <a:solidFill>
                  <a:schemeClr val="accent1"/>
                </a:solidFill>
                <a:latin typeface="Titillium Web" pitchFamily="2" charset="77"/>
              </a:rPr>
              <a:t> </a:t>
            </a:r>
            <a:r>
              <a:rPr lang="en-US" sz="1200" dirty="0">
                <a:solidFill>
                  <a:schemeClr val="accent1"/>
                </a:solidFill>
                <a:latin typeface="Titillium Web" pitchFamily="2" charset="77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2021 Data &amp; AI Landscape</a:t>
            </a:r>
            <a:endParaRPr lang="en-US" sz="1200" dirty="0">
              <a:solidFill>
                <a:schemeClr val="accent1"/>
              </a:solidFill>
              <a:latin typeface="Titillium Web" pitchFamily="2" charset="77"/>
            </a:endParaRPr>
          </a:p>
          <a:p>
            <a:pPr marL="285750" indent="-285750">
              <a:buBlip>
                <a:blip r:embed="rId7"/>
              </a:buBlip>
            </a:pPr>
            <a:endParaRPr lang="en-US" sz="1200" dirty="0">
              <a:solidFill>
                <a:schemeClr val="accent1"/>
              </a:solidFill>
              <a:latin typeface="Titillium Web" pitchFamily="2" charset="77"/>
            </a:endParaRPr>
          </a:p>
          <a:p>
            <a:pPr marL="285750" indent="-285750">
              <a:buBlip>
                <a:blip r:embed="rId7"/>
              </a:buBlip>
            </a:pPr>
            <a:r>
              <a:rPr lang="en-US" sz="1200" dirty="0">
                <a:solidFill>
                  <a:schemeClr val="accent1"/>
                </a:solidFill>
                <a:latin typeface="Titillium Web" pitchFamily="2" charset="77"/>
              </a:rPr>
              <a:t>6,500+ </a:t>
            </a:r>
            <a: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tillium Web" pitchFamily="2" charset="77"/>
              </a:rPr>
              <a:t>stars on GitHub ⭐️ as of early 2022</a:t>
            </a:r>
            <a:br>
              <a:rPr lang="en-US" sz="12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tillium Web" pitchFamily="2" charset="77"/>
              </a:rPr>
            </a:br>
            <a:r>
              <a:rPr lang="en-US" sz="400" dirty="0">
                <a:solidFill>
                  <a:schemeClr val="accent6">
                    <a:lumMod val="40000"/>
                    <a:lumOff val="60000"/>
                  </a:schemeClr>
                </a:solidFill>
                <a:latin typeface="Titillium Web" pitchFamily="2" charset="77"/>
              </a:rPr>
              <a:t>Feel free to increase this number…</a:t>
            </a:r>
            <a:endParaRPr lang="en-US" sz="1200" dirty="0">
              <a:solidFill>
                <a:schemeClr val="accent1"/>
              </a:solidFill>
              <a:latin typeface="Titillium Web" pitchFamily="2" charset="77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AC94F22B-2E98-6847-9FB7-F808D76B3F08}"/>
              </a:ext>
            </a:extLst>
          </p:cNvPr>
          <p:cNvSpPr txBox="1">
            <a:spLocks/>
          </p:cNvSpPr>
          <p:nvPr/>
        </p:nvSpPr>
        <p:spPr bwMode="gray">
          <a:xfrm>
            <a:off x="510131" y="2938011"/>
            <a:ext cx="2485292" cy="693202"/>
          </a:xfrm>
          <a:prstGeom prst="rect">
            <a:avLst/>
          </a:prstGeom>
          <a:noFill/>
        </p:spPr>
        <p:txBody>
          <a:bodyPr vert="horz" wrap="square" lIns="10800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0" kern="1200" spc="0" baseline="0">
                <a:ln w="6350" cap="flat">
                  <a:noFill/>
                  <a:miter lim="800000"/>
                </a:ln>
                <a:solidFill>
                  <a:srgbClr val="00BCFF"/>
                </a:solidFill>
                <a:latin typeface="DIN Alternate" panose="020B0500000000000000" pitchFamily="34" charset="77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DIN Condensed" pitchFamily="2" charset="0"/>
              </a:rPr>
              <a:t>Why 🧐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4A4F0B-1BD2-0F4E-B631-389EE8F8FB0B}"/>
              </a:ext>
            </a:extLst>
          </p:cNvPr>
          <p:cNvSpPr/>
          <p:nvPr/>
        </p:nvSpPr>
        <p:spPr>
          <a:xfrm>
            <a:off x="3627326" y="1553499"/>
            <a:ext cx="63784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Blip>
                <a:blip r:embed="rId7"/>
              </a:buBlip>
            </a:pP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Open-source Python framework created for ML  &amp; data practitioners</a:t>
            </a:r>
          </a:p>
          <a:p>
            <a:pPr marL="285750" indent="-285750">
              <a:buBlip>
                <a:blip r:embed="rId7"/>
              </a:buBlip>
            </a:pPr>
            <a:endParaRPr lang="en-US" sz="1200" dirty="0">
              <a:solidFill>
                <a:srgbClr val="BFBFBF"/>
              </a:solidFill>
              <a:latin typeface="Titillium Web" pitchFamily="2" charset="77"/>
            </a:endParaRPr>
          </a:p>
          <a:p>
            <a:pPr marL="285750" indent="-285750">
              <a:buBlip>
                <a:blip r:embed="rId7"/>
              </a:buBlip>
            </a:pP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Follows </a:t>
            </a:r>
            <a:r>
              <a:rPr lang="en-US" sz="1200" dirty="0">
                <a:solidFill>
                  <a:schemeClr val="accent1"/>
                </a:solidFill>
                <a:latin typeface="Titillium Web" pitchFamily="2" charset="77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12factor App</a:t>
            </a: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 software engineering  philosophy encouraging:</a:t>
            </a:r>
            <a:br>
              <a:rPr lang="en-US" sz="1200" dirty="0">
                <a:solidFill>
                  <a:srgbClr val="BFBFBF"/>
                </a:solidFill>
                <a:latin typeface="Titillium Web" pitchFamily="2" charset="77"/>
              </a:rPr>
            </a:br>
            <a:r>
              <a:rPr lang="en-US" sz="1200" b="1" dirty="0">
                <a:solidFill>
                  <a:srgbClr val="BFBFBF"/>
                </a:solidFill>
                <a:latin typeface="Titillium Web" pitchFamily="2" charset="77"/>
              </a:rPr>
              <a:t>M</a:t>
            </a:r>
            <a:r>
              <a:rPr lang="en-US" sz="1200" b="1" dirty="0">
                <a:solidFill>
                  <a:schemeClr val="accent5"/>
                </a:solidFill>
                <a:latin typeface="Titillium Web" pitchFamily="2" charset="77"/>
              </a:rPr>
              <a:t>odularity</a:t>
            </a: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, </a:t>
            </a:r>
            <a:r>
              <a:rPr lang="en-US" sz="1200" b="1" dirty="0">
                <a:solidFill>
                  <a:srgbClr val="BFBFBF"/>
                </a:solidFill>
                <a:latin typeface="Titillium Web" pitchFamily="2" charset="77"/>
              </a:rPr>
              <a:t>Separation of concerns </a:t>
            </a:r>
            <a:r>
              <a:rPr lang="en-US" sz="1200" dirty="0">
                <a:solidFill>
                  <a:srgbClr val="BFBFBF"/>
                </a:solidFill>
                <a:latin typeface="Titillium Web" pitchFamily="2" charset="77"/>
              </a:rPr>
              <a:t>and </a:t>
            </a:r>
            <a:r>
              <a:rPr lang="en-US" sz="1200" b="1" dirty="0">
                <a:solidFill>
                  <a:srgbClr val="BFBFBF"/>
                </a:solidFill>
                <a:latin typeface="Titillium Web" pitchFamily="2" charset="77"/>
              </a:rPr>
              <a:t>Versioning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C06BF4AB-8CDA-874B-B820-B65028213D7A}"/>
              </a:ext>
            </a:extLst>
          </p:cNvPr>
          <p:cNvSpPr txBox="1">
            <a:spLocks/>
          </p:cNvSpPr>
          <p:nvPr/>
        </p:nvSpPr>
        <p:spPr bwMode="gray">
          <a:xfrm>
            <a:off x="539868" y="1509959"/>
            <a:ext cx="2485292" cy="693202"/>
          </a:xfrm>
          <a:prstGeom prst="rect">
            <a:avLst/>
          </a:prstGeom>
          <a:noFill/>
        </p:spPr>
        <p:txBody>
          <a:bodyPr vert="horz" wrap="square" lIns="108000" tIns="10800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0" kern="1200" spc="0" baseline="0">
                <a:ln w="6350" cap="flat">
                  <a:noFill/>
                  <a:miter lim="800000"/>
                </a:ln>
                <a:solidFill>
                  <a:srgbClr val="00BCFF"/>
                </a:solidFill>
                <a:latin typeface="DIN Alternate" panose="020B0500000000000000" pitchFamily="34" charset="77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DIN Condensed" pitchFamily="2" charset="0"/>
              </a:rPr>
              <a:t>What 👩‍🏫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C6A801-43A1-C84F-82A7-5A21EFD046E5}"/>
              </a:ext>
            </a:extLst>
          </p:cNvPr>
          <p:cNvCxnSpPr>
            <a:cxnSpLocks/>
          </p:cNvCxnSpPr>
          <p:nvPr/>
        </p:nvCxnSpPr>
        <p:spPr>
          <a:xfrm>
            <a:off x="608185" y="2639122"/>
            <a:ext cx="10803230" cy="0"/>
          </a:xfrm>
          <a:prstGeom prst="line">
            <a:avLst/>
          </a:prstGeom>
          <a:ln w="6350" cap="sq">
            <a:solidFill>
              <a:schemeClr val="tx1">
                <a:alpha val="11000"/>
              </a:schemeClr>
            </a:solidFill>
            <a:prstDash val="lg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6A2CA4-4428-D749-9097-82CE3B6AA86F}"/>
              </a:ext>
            </a:extLst>
          </p:cNvPr>
          <p:cNvCxnSpPr>
            <a:cxnSpLocks/>
          </p:cNvCxnSpPr>
          <p:nvPr/>
        </p:nvCxnSpPr>
        <p:spPr>
          <a:xfrm>
            <a:off x="608185" y="4560849"/>
            <a:ext cx="10803230" cy="0"/>
          </a:xfrm>
          <a:prstGeom prst="line">
            <a:avLst/>
          </a:prstGeom>
          <a:ln w="6350" cap="sq">
            <a:solidFill>
              <a:schemeClr val="tx1">
                <a:alpha val="11000"/>
              </a:schemeClr>
            </a:solidFill>
            <a:prstDash val="lg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9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25" grpId="0"/>
      <p:bldP spid="32" grpId="0"/>
      <p:bldP spid="23" grpId="0"/>
      <p:bldP spid="3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NEWVI" val="true"/>
  <p:tag name="TEMPLATELASTEDITTED" val="2019-02-25 12:05 PM"/>
  <p:tag name="TEMPLATECREATED" val="2019-02-27 01:18 PM"/>
  <p:tag name="TEMPLATEVERSION" val="3"/>
  <p:tag name="BLUEONEFOURTHTITLEFONTCOLORFIXED" val="true"/>
  <p:tag name="DARKLAYOUTNAMESCHANGEDTOCONTRAST" val="true"/>
  <p:tag name="THINKCELLPRESENTATIONDONOTDELETE" val="&lt;?xml version=&quot;1.0&quot; encoding=&quot;UTF-16&quot; standalone=&quot;yes&quot;?&gt;&lt;root reqver=&quot;25060&quot;&gt;&lt;version val=&quot;2829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EMPLATELASTEDITED" val="2020-05-12 06:44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G5iHMTSC2mGhtG.mpRU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zjmkCeVXvK7d2A3pxcw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qiGgEgSDmeNrAynLa6g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P6iKZZoTDSflm.OoOVoM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Contrast_QB_template_v7">
  <a:themeElements>
    <a:clrScheme name="Custom 1">
      <a:dk1>
        <a:srgbClr val="FFFFFF"/>
      </a:dk1>
      <a:lt1>
        <a:srgbClr val="001520"/>
      </a:lt1>
      <a:dk2>
        <a:srgbClr val="081C28"/>
      </a:dk2>
      <a:lt2>
        <a:srgbClr val="000000"/>
      </a:lt2>
      <a:accent1>
        <a:srgbClr val="00BCFF"/>
      </a:accent1>
      <a:accent2>
        <a:srgbClr val="FFBC00"/>
      </a:accent2>
      <a:accent3>
        <a:srgbClr val="37DEE7"/>
      </a:accent3>
      <a:accent4>
        <a:srgbClr val="1F40E6"/>
      </a:accent4>
      <a:accent5>
        <a:srgbClr val="BFBFBF"/>
      </a:accent5>
      <a:accent6>
        <a:srgbClr val="808080"/>
      </a:accent6>
      <a:hlink>
        <a:srgbClr val="37DEE7"/>
      </a:hlink>
      <a:folHlink>
        <a:srgbClr val="002960"/>
      </a:folHlink>
    </a:clrScheme>
    <a:fontScheme name="Scheme Blu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 Contrast">
        <a:dk1>
          <a:srgbClr val="FFFFFF"/>
        </a:dk1>
        <a:lt1>
          <a:srgbClr val="000000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00ADEF"/>
        </a:accent2>
        <a:accent3>
          <a:srgbClr val="37DEE7"/>
        </a:accent3>
        <a:accent4>
          <a:srgbClr val="1F40E6"/>
        </a:accent4>
        <a:accent5>
          <a:srgbClr val="BFBFBF"/>
        </a:accent5>
        <a:accent6>
          <a:srgbClr val="808080"/>
        </a:accent6>
        <a:hlink>
          <a:srgbClr val="37DEE7"/>
        </a:hlink>
        <a:folHlink>
          <a:srgbClr val="00296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QB_template_v7.potx" id="{A807C4F3-C684-40EF-B181-FBC49A9E7E3C}" vid="{414F846F-5A8C-47D1-AB52-AC705D0AD0C7}"/>
    </a:ext>
  </a:extLst>
</a:theme>
</file>

<file path=ppt/theme/theme2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2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White_QB_template_v7</Template>
  <TotalTime>17520</TotalTime>
  <Words>2084</Words>
  <Application>Microsoft Macintosh PowerPoint</Application>
  <PresentationFormat>Widescreen</PresentationFormat>
  <Paragraphs>355</Paragraphs>
  <Slides>35</Slides>
  <Notes>34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Consolas</vt:lpstr>
      <vt:lpstr>DIN Alternate</vt:lpstr>
      <vt:lpstr>DIN Condensed</vt:lpstr>
      <vt:lpstr>Georgia</vt:lpstr>
      <vt:lpstr>Segoe UI</vt:lpstr>
      <vt:lpstr>Titillium Web</vt:lpstr>
      <vt:lpstr>Wingdings</vt:lpstr>
      <vt:lpstr>Contrast_QB_template_v7</vt:lpstr>
      <vt:lpstr>think-cell Slide</vt:lpstr>
      <vt:lpstr>A crash course in Kedro</vt:lpstr>
      <vt:lpstr>Agenda &amp; Speaker</vt:lpstr>
      <vt:lpstr>Agenda &amp; Speaker</vt:lpstr>
      <vt:lpstr>We’re hiring across the board</vt:lpstr>
      <vt:lpstr>PowerPoint Presentation</vt:lpstr>
      <vt:lpstr>What are you trying to build?</vt:lpstr>
      <vt:lpstr>PowerPoint Presentation</vt:lpstr>
      <vt:lpstr>The challenges of creating machine learning products</vt:lpstr>
      <vt:lpstr>So… what is Kedro?</vt:lpstr>
      <vt:lpstr>Kedro in the wild</vt:lpstr>
      <vt:lpstr>What does Kedro give you?</vt:lpstr>
      <vt:lpstr>PowerPoint Presentation</vt:lpstr>
      <vt:lpstr>A Kedro worked example</vt:lpstr>
      <vt:lpstr>A Kedro worked example</vt:lpstr>
      <vt:lpstr>A Kedro worked example</vt:lpstr>
      <vt:lpstr>A Kedro worked example</vt:lpstr>
      <vt:lpstr>A Kedro worked example</vt:lpstr>
      <vt:lpstr>A Kedro worked example</vt:lpstr>
      <vt:lpstr>Adding entries to the Catalog</vt:lpstr>
      <vt:lpstr>Adding entries to the Catalog</vt:lpstr>
      <vt:lpstr>Adding entries to the Catalog</vt:lpstr>
      <vt:lpstr>Adding entries to the Catalog</vt:lpstr>
      <vt:lpstr>Defining a node</vt:lpstr>
      <vt:lpstr>Defining a pipeline</vt:lpstr>
      <vt:lpstr>Defining a pipeline</vt:lpstr>
      <vt:lpstr>Defining a pipeline</vt:lpstr>
      <vt:lpstr>Defining a pipeline</vt:lpstr>
      <vt:lpstr>Defining a pipeline</vt:lpstr>
      <vt:lpstr>Defining a pipeline</vt:lpstr>
      <vt:lpstr>Catalog entries are persisted</vt:lpstr>
      <vt:lpstr>Catalog entries are persisted</vt:lpstr>
      <vt:lpstr>Catalog entries are persisted</vt:lpstr>
      <vt:lpstr>Pipeline execution</vt:lpstr>
      <vt:lpstr>Pipeline execution</vt:lpstr>
      <vt:lpstr>Are you ready for  space travel with       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Kedro</dc:title>
  <dc:subject/>
  <dc:creator>Yetunde Dada</dc:creator>
  <cp:keywords/>
  <dc:description/>
  <cp:lastModifiedBy>Antony Milne</cp:lastModifiedBy>
  <cp:revision>269</cp:revision>
  <cp:lastPrinted>2018-10-30T20:37:12Z</cp:lastPrinted>
  <dcterms:created xsi:type="dcterms:W3CDTF">2020-09-23T08:47:57Z</dcterms:created>
  <dcterms:modified xsi:type="dcterms:W3CDTF">2022-02-23T11:25:33Z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1628964</vt:lpwstr>
  </property>
  <property fmtid="{D5CDD505-2E9C-101B-9397-08002B2CF9AE}" pid="3" name="NXPowerLiteSettings">
    <vt:lpwstr>C9000A38044001</vt:lpwstr>
  </property>
  <property fmtid="{D5CDD505-2E9C-101B-9397-08002B2CF9AE}" pid="4" name="NXPowerLiteVersion">
    <vt:lpwstr>D7.1.14</vt:lpwstr>
  </property>
  <property fmtid="{D5CDD505-2E9C-101B-9397-08002B2CF9AE}" pid="5" name="PPT">
    <vt:lpwstr>Hello</vt:lpwstr>
  </property>
  <property fmtid="{D5CDD505-2E9C-101B-9397-08002B2CF9AE}" pid="6" name="TemplateVersion">
    <vt:lpwstr>4</vt:lpwstr>
  </property>
  <property fmtid="{D5CDD505-2E9C-101B-9397-08002B2CF9AE}" pid="7" name="TemplateLastEdited">
    <vt:lpwstr>2020-05-12 06:44 PM</vt:lpwstr>
  </property>
  <property fmtid="{D5CDD505-2E9C-101B-9397-08002B2CF9AE}" pid="8" name="TemplateCreated">
    <vt:lpwstr>2019-02-27 01:18 PM</vt:lpwstr>
  </property>
</Properties>
</file>